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96" r:id="rId2"/>
    <p:sldId id="298" r:id="rId3"/>
    <p:sldId id="299" r:id="rId4"/>
    <p:sldId id="302" r:id="rId5"/>
    <p:sldId id="300" r:id="rId6"/>
    <p:sldId id="301" r:id="rId7"/>
    <p:sldId id="303" r:id="rId8"/>
    <p:sldId id="304" r:id="rId9"/>
    <p:sldId id="305" r:id="rId10"/>
    <p:sldId id="297" r:id="rId11"/>
    <p:sldId id="282" r:id="rId1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E7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32" autoAdjust="0"/>
    <p:restoredTop sz="94660"/>
  </p:normalViewPr>
  <p:slideViewPr>
    <p:cSldViewPr>
      <p:cViewPr varScale="1">
        <p:scale>
          <a:sx n="103" d="100"/>
          <a:sy n="103" d="100"/>
        </p:scale>
        <p:origin x="-22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56B4D32-3219-4F69-8CC4-6832B267C53E}" type="datetimeFigureOut">
              <a:rPr lang="es-ES"/>
              <a:pPr>
                <a:defRPr/>
              </a:pPr>
              <a:t>05/11/2015</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B59B68C-8C48-4147-96FE-CF5F41098EC2}" type="slidenum">
              <a:rPr lang="es-ES"/>
              <a:pPr>
                <a:defRPr/>
              </a:pPr>
              <a:t>‹Nº›</a:t>
            </a:fld>
            <a:endParaRPr lang="es-ES"/>
          </a:p>
        </p:txBody>
      </p:sp>
    </p:spTree>
    <p:extLst>
      <p:ext uri="{BB962C8B-B14F-4D97-AF65-F5344CB8AC3E}">
        <p14:creationId xmlns:p14="http://schemas.microsoft.com/office/powerpoint/2010/main" val="47098243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CAF5EE9-3BBD-4CA5-8689-735C1F633654}" type="datetimeFigureOut">
              <a:rPr lang="es-ES"/>
              <a:pPr>
                <a:defRPr/>
              </a:pPr>
              <a:t>05/11/2015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66A88EE-1CD1-4832-8947-3256E31C397C}" type="slidenum">
              <a:rPr lang="es-ES"/>
              <a:pPr>
                <a:defRPr/>
              </a:pPr>
              <a:t>‹Nº›</a:t>
            </a:fld>
            <a:endParaRPr lang="es-ES"/>
          </a:p>
        </p:txBody>
      </p:sp>
    </p:spTree>
    <p:extLst>
      <p:ext uri="{BB962C8B-B14F-4D97-AF65-F5344CB8AC3E}">
        <p14:creationId xmlns:p14="http://schemas.microsoft.com/office/powerpoint/2010/main" val="166858633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7410"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_trad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7410"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_tradn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2 Marcador de notas"/>
          <p:cNvSpPr>
            <a:spLocks noGrp="1"/>
          </p:cNvSpPr>
          <p:nvPr>
            <p:ph type="body" idx="1"/>
          </p:nvPr>
        </p:nvSpPr>
        <p:spPr/>
        <p:txBody>
          <a:bodyPr>
            <a:normAutofit/>
          </a:bodyPr>
          <a:lstStyle/>
          <a:p>
            <a:pPr algn="just"/>
            <a:endParaRPr lang="es-ES" baseline="0" dirty="0" smtClean="0"/>
          </a:p>
          <a:p>
            <a:pPr algn="just"/>
            <a:r>
              <a:rPr lang="es-ES" dirty="0" smtClean="0"/>
              <a:t>La presente diapositiva y las cuatro diapositivas siguientes reflejan las principales herramientas electrónicas que conforman la Plataforma de Administración Electrónica de la Diputación Provincial y son las que hacen posible la obtención de los datos y resultados anteriormente señalados.</a:t>
            </a:r>
          </a:p>
          <a:p>
            <a:pPr algn="just"/>
            <a:endParaRPr lang="es-ES" dirty="0" smtClean="0"/>
          </a:p>
          <a:p>
            <a:pPr algn="just"/>
            <a:r>
              <a:rPr lang="es-ES" dirty="0" smtClean="0"/>
              <a:t>Uno de los aciertos indiscutibles de la LAECSP (arts. 45 y 46) es el principio de </a:t>
            </a:r>
            <a:r>
              <a:rPr lang="es-ES" b="1" dirty="0" smtClean="0"/>
              <a:t>reutilización de sistemas </a:t>
            </a:r>
            <a:r>
              <a:rPr lang="es-ES" dirty="0" smtClean="0"/>
              <a:t>y aplicaciones y de transferencia de tecnología entre las distintas Administraciones Públicas en aquellos campos de especial interés para el desarrollo de la administración electrónica. Este es </a:t>
            </a:r>
            <a:r>
              <a:rPr lang="es-ES" b="1" dirty="0" smtClean="0"/>
              <a:t>uno de los faros</a:t>
            </a:r>
            <a:r>
              <a:rPr lang="es-ES" dirty="0" smtClean="0"/>
              <a:t> que, desde el primer momento, alumbra el proyecto de esta institución provincial por razones evidentes de sostenibilidad económica, jurídica y tecnológica.</a:t>
            </a:r>
          </a:p>
          <a:p>
            <a:pPr algn="just"/>
            <a:endParaRPr lang="es-ES" dirty="0" smtClean="0"/>
          </a:p>
          <a:p>
            <a:pPr algn="just"/>
            <a:r>
              <a:rPr lang="es-ES" dirty="0" smtClean="0"/>
              <a:t>La </a:t>
            </a:r>
            <a:r>
              <a:rPr lang="es-ES" b="1" dirty="0" smtClean="0"/>
              <a:t>integración de las aplicaciones y servicios electrónicos señalados en la Plataforma Provincial de Administración Electrónica permite disfrutar de herramientas electrónicas públicas de gran calidad sin coste para las arcas provinciales</a:t>
            </a:r>
            <a:r>
              <a:rPr lang="es-ES" dirty="0" smtClean="0"/>
              <a:t>, y con la garantía jurídica y tecnológica que se deriva del Estado. Además, constituye una gran ventaja desde el punto de vista de la </a:t>
            </a:r>
            <a:r>
              <a:rPr lang="es-ES" b="1" dirty="0" smtClean="0"/>
              <a:t>interoperabilidad</a:t>
            </a:r>
            <a:r>
              <a:rPr lang="es-ES" dirty="0" smtClean="0"/>
              <a:t>.</a:t>
            </a:r>
          </a:p>
          <a:p>
            <a:pPr algn="just"/>
            <a:endParaRPr lang="es-ES" dirty="0" smtClean="0"/>
          </a:p>
          <a:p>
            <a:pPr algn="just"/>
            <a:r>
              <a:rPr lang="es-ES" dirty="0" smtClean="0"/>
              <a:t>Todos los servicios electrónicos que se mencionan en esta diapositiva, como sucede con los trámites y procedimientos que después se indican en las siguientes, están operativos en la Diputación de Ciudad Real desde la fecha que se indica en cada caso, con lo que se garantiza a los ayuntamientos a priori su adecuado funcionamiento. </a:t>
            </a:r>
          </a:p>
          <a:p>
            <a:pPr algn="just"/>
            <a:endParaRPr lang="es-ES" dirty="0"/>
          </a:p>
        </p:txBody>
      </p:sp>
      <p:sp>
        <p:nvSpPr>
          <p:cNvPr id="4" name="3 Marcador de número de diapositiva"/>
          <p:cNvSpPr>
            <a:spLocks noGrp="1"/>
          </p:cNvSpPr>
          <p:nvPr>
            <p:ph type="sldNum" idx="10"/>
          </p:nvPr>
        </p:nvSpPr>
        <p:spPr/>
        <p:txBody>
          <a:bodyPr/>
          <a:lstStyle/>
          <a:p>
            <a:pPr algn="r"/>
            <a:fld id="{C971F82A-D047-4745-9749-7E447D28CD95}" type="slidenum">
              <a:rPr lang="es-ES" smtClean="0"/>
              <a:pPr algn="r"/>
              <a:t>3</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7410"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_tradnl"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2 Marcador de notas"/>
          <p:cNvSpPr>
            <a:spLocks noGrp="1"/>
          </p:cNvSpPr>
          <p:nvPr>
            <p:ph type="body" idx="1"/>
          </p:nvPr>
        </p:nvSpPr>
        <p:spPr/>
        <p:txBody>
          <a:bodyPr/>
          <a:lstStyle/>
          <a:p>
            <a:pPr algn="just"/>
            <a:r>
              <a:rPr lang="es-ES" dirty="0" smtClean="0"/>
              <a:t>La actuación de cualquiera de las Administraciones Públicas se hace efectiva a través de procesos o procedimientos.</a:t>
            </a:r>
          </a:p>
          <a:p>
            <a:pPr algn="just"/>
            <a:endParaRPr lang="es-ES" dirty="0" smtClean="0"/>
          </a:p>
          <a:p>
            <a:pPr algn="just"/>
            <a:r>
              <a:rPr lang="es-ES" dirty="0" smtClean="0"/>
              <a:t>Un procedimiento administrativo es una sucesión cronológica ordenada de las actuaciones necesarias para la consecución de un fin propio de la organización administrativa de que se trate. Es un flujo de trabajo que debe responder a una norma o regla previamente establecida, que involucra a diferentes personas, dentro y fuera de la organización, y que comprende diversas actuaciones, más o menos visibles o relevantes.</a:t>
            </a:r>
          </a:p>
          <a:p>
            <a:pPr algn="just"/>
            <a:endParaRPr lang="es-ES" dirty="0" smtClean="0"/>
          </a:p>
          <a:p>
            <a:pPr algn="just"/>
            <a:r>
              <a:rPr lang="es-ES" dirty="0" smtClean="0"/>
              <a:t>Afrontar un análisis de los procesos administrativos orientado a efectuar una revisión y mejora global de los flujos de trabajo en una organización requiere constatar dos ideas básicas:</a:t>
            </a:r>
          </a:p>
          <a:p>
            <a:pPr algn="just"/>
            <a:endParaRPr lang="es-ES" dirty="0" smtClean="0"/>
          </a:p>
          <a:p>
            <a:pPr algn="just"/>
            <a:r>
              <a:rPr lang="es-ES" dirty="0" smtClean="0"/>
              <a:t>1ª.- La complejidad de la tramitación de cada expediente administrativo en el ámbito local oscila entre el 1 (solicitud y obtención de un volante de empadronamiento, ...) y el 100 (diversos expedientes de contratación administrativa, urbanismo, expropiación forzosa ..) y el número de procedimientos administrativos distintos configurados por las leyes es enorme, tal y como conoce cualquier especialista en la materia. </a:t>
            </a:r>
          </a:p>
          <a:p>
            <a:pPr algn="just"/>
            <a:endParaRPr lang="es-ES" dirty="0" smtClean="0"/>
          </a:p>
          <a:p>
            <a:pPr algn="just"/>
            <a:r>
              <a:rPr lang="es-ES" dirty="0" smtClean="0"/>
              <a:t>2ª.- Asimismo, debe tenerse en consideración que, </a:t>
            </a:r>
            <a:r>
              <a:rPr lang="es-ES" b="1" dirty="0" smtClean="0"/>
              <a:t>aunque el número de procedimientos administrativos sea muy elevado, cada uno de ellos puede fácilmente descomponerse en un conjunto de trámites o subprocesos comunes </a:t>
            </a:r>
            <a:r>
              <a:rPr lang="es-ES" dirty="0" smtClean="0"/>
              <a:t>que, a efectos prácticos, se comportan en cada proceso administrativo como piezas de un puzle que debe seguir la pauta marcada en la norma de aplicación. Profundizando ligeramente en ese análisis, se advierte que cada uno de los mencionados trámites o subprocesos, por así decirlo, tienen vida propia fuera del procedimiento. A modo de ejemplo, una resolución de un órgano colegiado requiere, a su vez, y con carácter previo, la tramitación de un subproceso que comporta la convocatoria de la reunión del órgano, acta de la sesión, la práctica de las notificaciones o traslados de los acuerdos adoptados, gestión de Libro de Actas del órgano….. Otro ejemplo: la publicación de un anuncio en un diario oficial o en un tablón de edictos, que requiere la previa elaboración, firma y remisión del anuncio a la entidad correspondiente como pasos previos a su publicación. </a:t>
            </a:r>
          </a:p>
          <a:p>
            <a:pPr algn="just"/>
            <a:endParaRPr lang="es-ES" dirty="0" smtClean="0"/>
          </a:p>
          <a:p>
            <a:pPr algn="just"/>
            <a:r>
              <a:rPr lang="es-ES" dirty="0" smtClean="0"/>
              <a:t>Desde el punto de vista de la normalización, simplificación y reingeniería de los procedimientos administrativos es clave constatar ambas realidades. Desde el punto de vista de su gestión electrónica es simplemente imprescindible. </a:t>
            </a:r>
            <a:r>
              <a:rPr lang="es-ES" b="1" dirty="0" smtClean="0"/>
              <a:t>Por eso, el equipo de trabajo de administración electrónica de la Diputación de Ciudad Real empezó por diseñar y configurar electrónicamente en la aplicación AL SIGM (MINETUR) los principales trámites y subprocesos característicos de todos los procedimientos administrativos</a:t>
            </a:r>
            <a:r>
              <a:rPr lang="es-ES" dirty="0" smtClean="0"/>
              <a:t>, que constituyen una aportación importante de la Diputación a la herramienta AL SIGM (tramitador).</a:t>
            </a:r>
          </a:p>
          <a:p>
            <a:pPr algn="just"/>
            <a:endParaRPr lang="es-ES" dirty="0" smtClean="0"/>
          </a:p>
          <a:p>
            <a:pPr algn="just"/>
            <a:r>
              <a:rPr lang="es-ES" dirty="0" smtClean="0"/>
              <a:t>Siguiendo ese planteamiento, la Diputación de Ciudad Real empezó a implantar y poner en funcionamiento los subprocesos que se indican en la diapositiva de forma modular y gradual, en las fechas expresadas, como punto de partida de su proceso de conversión en una administración electrónica.</a:t>
            </a:r>
            <a:r>
              <a:rPr lang="es-ES" baseline="0" dirty="0" smtClean="0"/>
              <a:t> </a:t>
            </a:r>
            <a:r>
              <a:rPr lang="es-ES" b="1" baseline="0" dirty="0" smtClean="0"/>
              <a:t>Uniendo, conforme al derecho aplicable, los trámites o subprocesos expresados a las aplicaciones o servicios electrónicos señalados en la diapositiva anterior se puede configurar la casi totalidad de los procedimientos administrativos de forma íntegramente electrónica</a:t>
            </a:r>
            <a:r>
              <a:rPr lang="es-ES" baseline="0" dirty="0" smtClean="0"/>
              <a:t>.  </a:t>
            </a:r>
            <a:endParaRPr lang="es-ES" dirty="0"/>
          </a:p>
        </p:txBody>
      </p:sp>
      <p:sp>
        <p:nvSpPr>
          <p:cNvPr id="4" name="3 Marcador de número de diapositiva"/>
          <p:cNvSpPr>
            <a:spLocks noGrp="1"/>
          </p:cNvSpPr>
          <p:nvPr>
            <p:ph type="sldNum" idx="10"/>
          </p:nvPr>
        </p:nvSpPr>
        <p:spPr/>
        <p:txBody>
          <a:bodyPr/>
          <a:lstStyle/>
          <a:p>
            <a:pPr algn="r"/>
            <a:fld id="{C971F82A-D047-4745-9749-7E447D28CD95}" type="slidenum">
              <a:rPr lang="es-ES" smtClean="0"/>
              <a:pPr algn="r"/>
              <a:t>5</a:t>
            </a:fld>
            <a:endParaRPr lang="es-ES"/>
          </a:p>
        </p:txBody>
      </p:sp>
    </p:spTree>
    <p:extLst>
      <p:ext uri="{BB962C8B-B14F-4D97-AF65-F5344CB8AC3E}">
        <p14:creationId xmlns:p14="http://schemas.microsoft.com/office/powerpoint/2010/main" val="4214249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2 Marcador de notas"/>
          <p:cNvSpPr>
            <a:spLocks noGrp="1"/>
          </p:cNvSpPr>
          <p:nvPr>
            <p:ph type="body" idx="1"/>
          </p:nvPr>
        </p:nvSpPr>
        <p:spPr/>
        <p:txBody>
          <a:bodyPr/>
          <a:lstStyle/>
          <a:p>
            <a:pPr algn="just"/>
            <a:r>
              <a:rPr lang="es-ES" dirty="0" smtClean="0"/>
              <a:t>Vid. Análisis diapositiva anterior</a:t>
            </a:r>
            <a:endParaRPr lang="es-ES" dirty="0"/>
          </a:p>
        </p:txBody>
      </p:sp>
      <p:sp>
        <p:nvSpPr>
          <p:cNvPr id="4" name="3 Marcador de número de diapositiva"/>
          <p:cNvSpPr>
            <a:spLocks noGrp="1"/>
          </p:cNvSpPr>
          <p:nvPr>
            <p:ph type="sldNum" idx="10"/>
          </p:nvPr>
        </p:nvSpPr>
        <p:spPr/>
        <p:txBody>
          <a:bodyPr/>
          <a:lstStyle/>
          <a:p>
            <a:pPr algn="r"/>
            <a:fld id="{C971F82A-D047-4745-9749-7E447D28CD95}" type="slidenum">
              <a:rPr lang="es-ES" smtClean="0"/>
              <a:pPr algn="r"/>
              <a:t>6</a:t>
            </a:fld>
            <a:endParaRPr lang="es-ES"/>
          </a:p>
        </p:txBody>
      </p:sp>
    </p:spTree>
    <p:extLst>
      <p:ext uri="{BB962C8B-B14F-4D97-AF65-F5344CB8AC3E}">
        <p14:creationId xmlns:p14="http://schemas.microsoft.com/office/powerpoint/2010/main" val="4214249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7410"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_tradnl"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2 Marcador de notas"/>
          <p:cNvSpPr>
            <a:spLocks noGrp="1"/>
          </p:cNvSpPr>
          <p:nvPr>
            <p:ph type="body" idx="1"/>
          </p:nvPr>
        </p:nvSpPr>
        <p:spPr/>
        <p:txBody>
          <a:bodyPr/>
          <a:lstStyle/>
          <a:p>
            <a:pPr algn="just"/>
            <a:r>
              <a:rPr lang="es-ES" dirty="0" smtClean="0"/>
              <a:t>Continuando el análisis iniciado en los comentarios a la diapositiva anterior, se advierte inmediatamente que un expediente de contratación administrativa consiste en una reunión ordenada de esos tipos de trámites y subprocesos, y que lo mismo sucede con un expediente de otorgamiento de subvenciones, de concesión de licencias urbanísticas o de modificaciones de puestos de trabajo, por poner varios ejemplos. Su estructura final consiste en la suma de esos trámites y se define por la norma en cada caso aplicable, pero es básicamente la misma. Sólo cambia la literatura y fundamentación jurídica de cada uno de los documentos que lo integran, como es obvio.</a:t>
            </a:r>
          </a:p>
          <a:p>
            <a:pPr algn="just"/>
            <a:endParaRPr lang="es-ES" dirty="0" smtClean="0"/>
          </a:p>
          <a:p>
            <a:pPr algn="just"/>
            <a:r>
              <a:rPr lang="es-ES" dirty="0" smtClean="0"/>
              <a:t>Por ello, el equipo de administración electrónica de la Diputación de Ciudad Real, tras configurar adecuadamente en clave electrónica cada uno de los trámites o subprocesos, dando solución a los requerimientos y especificidades internas de cada uno, ha ido “construyendo” cada procedimiento administrativo electrónico con las piezas o trámites previamente configurados que en cada caso proceden en función de las exigencias de las normas jurídicas que los regulan, como si de un puzle se tratara, incorporando, además, los servicios y aplicaciones reutilizadas (PLASP</a:t>
            </a:r>
            <a:r>
              <a:rPr lang="es-ES" baseline="0" dirty="0" smtClean="0"/>
              <a:t> en los procedimientos de contratación, </a:t>
            </a:r>
            <a:r>
              <a:rPr lang="es-ES" baseline="0" dirty="0" err="1" smtClean="0"/>
              <a:t>FACe</a:t>
            </a:r>
            <a:r>
              <a:rPr lang="es-ES" baseline="0" dirty="0" smtClean="0"/>
              <a:t> en los de tramitación de facturas ...., SCSP en los que lo requiere, ...)</a:t>
            </a:r>
            <a:r>
              <a:rPr lang="es-ES" dirty="0" smtClean="0"/>
              <a:t>.</a:t>
            </a:r>
          </a:p>
          <a:p>
            <a:endParaRPr lang="es-ES" dirty="0" smtClean="0"/>
          </a:p>
          <a:p>
            <a:pPr algn="just"/>
            <a:r>
              <a:rPr lang="es-ES" dirty="0" smtClean="0"/>
              <a:t>Esta forma de configurar los procedimientos administrativos electrónicos ha permitido, además, resolver dos problemas cruciales que se plantearon desde el inicio:</a:t>
            </a:r>
          </a:p>
          <a:p>
            <a:pPr algn="just"/>
            <a:endParaRPr lang="es-ES" dirty="0" smtClean="0"/>
          </a:p>
          <a:p>
            <a:pPr marL="157100" indent="-157100" algn="just">
              <a:buFontTx/>
              <a:buChar char="-"/>
            </a:pPr>
            <a:r>
              <a:rPr lang="es-ES" dirty="0" smtClean="0"/>
              <a:t>De un lado, el de la </a:t>
            </a:r>
            <a:r>
              <a:rPr lang="es-ES" b="1" dirty="0" smtClean="0"/>
              <a:t>necesaria flexibilidad </a:t>
            </a:r>
            <a:r>
              <a:rPr lang="es-ES" dirty="0" smtClean="0"/>
              <a:t>que ha de exigirse a la configuración de los procedimientos administrativos. Dado que sus trámites pueden cambiar en cualquier momento por voluntad del legislador, es preciso que el sistema elegido permita con sencillez introducir un trámite nuevo o eliminar el anteriormente existente.</a:t>
            </a:r>
          </a:p>
          <a:p>
            <a:pPr marL="157100" indent="-157100" algn="just">
              <a:buFontTx/>
              <a:buChar char="-"/>
            </a:pPr>
            <a:endParaRPr lang="es-ES" dirty="0" smtClean="0"/>
          </a:p>
          <a:p>
            <a:pPr marL="157100" indent="-157100" algn="just">
              <a:buFontTx/>
              <a:buChar char="-"/>
            </a:pPr>
            <a:r>
              <a:rPr lang="es-ES" dirty="0" smtClean="0"/>
              <a:t>De otro lado, el de la </a:t>
            </a:r>
            <a:r>
              <a:rPr lang="es-ES" b="1" dirty="0" smtClean="0"/>
              <a:t>habitual interrelación de los procesos administrativos</a:t>
            </a:r>
            <a:r>
              <a:rPr lang="es-ES" dirty="0" smtClean="0"/>
              <a:t>. Por poner algunos ejemplos, un concreto expediente de contratación de obras debe ser vinculado con la rectificación anual del Inventario de Bienes y puede estarlo también con un previo expediente de expropiación forzosa. Cualquier expediente que implique un gasto debe poder relacionarse electrónicamente con la contabilidad de la entidad, y cualquier recurso en vía administrativa con el expediente del que trae causa. </a:t>
            </a:r>
            <a:r>
              <a:rPr lang="es-ES" b="1" dirty="0" smtClean="0"/>
              <a:t>No tiene, pues, sentido, trabajar con herramientas distintas para cada uno de los procesos.</a:t>
            </a:r>
          </a:p>
          <a:p>
            <a:pPr marL="157100" indent="-157100" algn="just">
              <a:buFontTx/>
              <a:buChar char="-"/>
            </a:pPr>
            <a:endParaRPr lang="es-ES" dirty="0" smtClean="0"/>
          </a:p>
          <a:p>
            <a:pPr algn="just"/>
            <a:r>
              <a:rPr lang="es-ES" dirty="0" smtClean="0"/>
              <a:t>Los principales procedimientos administrativos electrónicos integrales que actualmente están operativos en la Diputación de Ciudad Real son los que reflejan estas</a:t>
            </a:r>
            <a:r>
              <a:rPr lang="es-ES" baseline="0" dirty="0" smtClean="0"/>
              <a:t> diapositivas</a:t>
            </a:r>
            <a:r>
              <a:rPr lang="es-ES" dirty="0" smtClean="0"/>
              <a:t>, y se ofrecen de forma modular a los ayuntamientos, junto</a:t>
            </a:r>
            <a:r>
              <a:rPr lang="es-ES" baseline="0" dirty="0" smtClean="0"/>
              <a:t> a otros de exclusiva responsabilidad municipal </a:t>
            </a:r>
            <a:r>
              <a:rPr lang="es-ES" dirty="0" smtClean="0"/>
              <a:t>que, como es obvio, no se tramitan en la Diputación (licencias urbanísticas o tramitación electrónica de volantes y certificados de empadronamiento). </a:t>
            </a:r>
            <a:endParaRPr lang="es-ES" dirty="0"/>
          </a:p>
        </p:txBody>
      </p:sp>
      <p:sp>
        <p:nvSpPr>
          <p:cNvPr id="4" name="3 Marcador de número de diapositiva"/>
          <p:cNvSpPr>
            <a:spLocks noGrp="1"/>
          </p:cNvSpPr>
          <p:nvPr>
            <p:ph type="sldNum" idx="10"/>
          </p:nvPr>
        </p:nvSpPr>
        <p:spPr/>
        <p:txBody>
          <a:bodyPr/>
          <a:lstStyle/>
          <a:p>
            <a:pPr algn="r"/>
            <a:fld id="{C971F82A-D047-4745-9749-7E447D28CD95}" type="slidenum">
              <a:rPr lang="es-ES" smtClean="0"/>
              <a:pPr algn="r"/>
              <a:t>8</a:t>
            </a:fld>
            <a:endParaRPr lang="es-ES"/>
          </a:p>
        </p:txBody>
      </p:sp>
    </p:spTree>
    <p:extLst>
      <p:ext uri="{BB962C8B-B14F-4D97-AF65-F5344CB8AC3E}">
        <p14:creationId xmlns:p14="http://schemas.microsoft.com/office/powerpoint/2010/main" val="537264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2 Marcador de notas"/>
          <p:cNvSpPr>
            <a:spLocks noGrp="1"/>
          </p:cNvSpPr>
          <p:nvPr>
            <p:ph type="body" idx="1"/>
          </p:nvPr>
        </p:nvSpPr>
        <p:spPr/>
        <p:txBody>
          <a:bodyPr/>
          <a:lstStyle/>
          <a:p>
            <a:pPr algn="just"/>
            <a:r>
              <a:rPr lang="es-ES" dirty="0" smtClean="0"/>
              <a:t>Vid. Análisis</a:t>
            </a:r>
            <a:r>
              <a:rPr lang="es-ES" baseline="0" dirty="0" smtClean="0"/>
              <a:t> diapositiva anterior. </a:t>
            </a:r>
            <a:endParaRPr lang="es-ES" dirty="0"/>
          </a:p>
        </p:txBody>
      </p:sp>
      <p:sp>
        <p:nvSpPr>
          <p:cNvPr id="4" name="3 Marcador de número de diapositiva"/>
          <p:cNvSpPr>
            <a:spLocks noGrp="1"/>
          </p:cNvSpPr>
          <p:nvPr>
            <p:ph type="sldNum" idx="10"/>
          </p:nvPr>
        </p:nvSpPr>
        <p:spPr/>
        <p:txBody>
          <a:bodyPr/>
          <a:lstStyle/>
          <a:p>
            <a:pPr algn="r"/>
            <a:fld id="{C971F82A-D047-4745-9749-7E447D28CD95}" type="slidenum">
              <a:rPr lang="es-ES" smtClean="0"/>
              <a:pPr algn="r"/>
              <a:t>9</a:t>
            </a:fld>
            <a:endParaRPr lang="es-ES"/>
          </a:p>
        </p:txBody>
      </p:sp>
    </p:spTree>
    <p:extLst>
      <p:ext uri="{BB962C8B-B14F-4D97-AF65-F5344CB8AC3E}">
        <p14:creationId xmlns:p14="http://schemas.microsoft.com/office/powerpoint/2010/main" val="537264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24ACEFA4-50A9-43BB-83CB-97F8553F1E91}" type="datetime1">
              <a:rPr lang="es-ES"/>
              <a:pPr>
                <a:defRPr/>
              </a:pPr>
              <a:t>05/11/2015</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4086609E-D448-4F4C-A5BB-8A81756CDA73}"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F601D99E-6597-4B07-98DA-6B0F34B9C754}" type="datetime1">
              <a:rPr lang="es-ES"/>
              <a:pPr>
                <a:defRPr/>
              </a:pPr>
              <a:t>05/11/2015</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E5A06C53-0D7E-4A14-A0AA-07A4F063E692}"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516EF9E8-3C02-4A93-BA0A-229FE189FE84}" type="datetime1">
              <a:rPr lang="es-ES"/>
              <a:pPr>
                <a:defRPr/>
              </a:pPr>
              <a:t>05/11/2015</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91E6DAF0-95FB-40DE-8D1C-DCCEBA1E50A0}"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7A481C5B-B8D9-4D05-BB13-1CA78011FDC5}" type="datetime1">
              <a:rPr lang="es-ES"/>
              <a:pPr>
                <a:defRPr/>
              </a:pPr>
              <a:t>05/11/2015</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CD471131-BBC5-4832-9805-4464ECB7D340}"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609DE8D0-EE3B-4EBA-82A9-B1802A4FA38A}" type="datetime1">
              <a:rPr lang="es-ES"/>
              <a:pPr>
                <a:defRPr/>
              </a:pPr>
              <a:t>05/11/2015</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3C880C79-0740-4BB0-BE7F-EC9E08B5AE82}"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715FC35B-5A63-44DE-872F-4E9FDC49ACCC}" type="datetime1">
              <a:rPr lang="es-ES"/>
              <a:pPr>
                <a:defRPr/>
              </a:pPr>
              <a:t>05/11/2015</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67CC1964-B04C-4F1A-B5E3-4514128A2742}"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6419866F-FCEE-42C7-BB4C-8A47B5D63EB0}" type="datetime1">
              <a:rPr lang="es-ES"/>
              <a:pPr>
                <a:defRPr/>
              </a:pPr>
              <a:t>05/11/2015</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6B9C198F-FC3A-4996-A455-8DE63EA8D16D}"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C8A0D1DA-0506-4973-9172-952A6017D57D}" type="datetime1">
              <a:rPr lang="es-ES"/>
              <a:pPr>
                <a:defRPr/>
              </a:pPr>
              <a:t>05/11/2015</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99077238-8C85-462A-AFEA-E520FD84B7A1}"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42737DC4-DBFA-438D-8AF1-FD4EC5FC9782}" type="datetime1">
              <a:rPr lang="es-ES"/>
              <a:pPr>
                <a:defRPr/>
              </a:pPr>
              <a:t>05/11/2015</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96143F99-863D-4DAD-ACC4-5AB678E2F030}"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FCEE5BC-6D23-4BFC-9BD8-5FD2C9A1D2FA}" type="datetime1">
              <a:rPr lang="es-ES"/>
              <a:pPr>
                <a:defRPr/>
              </a:pPr>
              <a:t>05/11/2015</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25B215CD-E7FB-484A-938F-4342DEDB1BE3}"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4DD8667-2444-498C-B262-9E6374EA79BA}" type="datetime1">
              <a:rPr lang="es-ES"/>
              <a:pPr>
                <a:defRPr/>
              </a:pPr>
              <a:t>05/11/2015</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1E21A655-CC5B-42F9-BE2E-66D4A289116C}"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55000" b="-55000"/>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FAF6181-4ACE-41AC-A37C-A8C9F213E779}" type="datetime1">
              <a:rPr lang="es-ES"/>
              <a:pPr>
                <a:defRPr/>
              </a:pPr>
              <a:t>05/11/2015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CAF503E-4511-4695-9995-887453D9A69F}"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s://sede.dipucr.es/" TargetMode="Externa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4"/>
          <p:cNvPicPr>
            <a:picLocks noChangeAspect="1" noChangeArrowheads="1"/>
          </p:cNvPicPr>
          <p:nvPr/>
        </p:nvPicPr>
        <p:blipFill>
          <a:blip r:embed="rId3" cstate="print"/>
          <a:srcRect/>
          <a:stretch>
            <a:fillRect/>
          </a:stretch>
        </p:blipFill>
        <p:spPr bwMode="auto">
          <a:xfrm>
            <a:off x="323850" y="6165850"/>
            <a:ext cx="8429625" cy="428625"/>
          </a:xfrm>
          <a:prstGeom prst="rect">
            <a:avLst/>
          </a:prstGeom>
          <a:noFill/>
          <a:ln w="9525">
            <a:noFill/>
            <a:miter lim="800000"/>
            <a:headEnd/>
            <a:tailEnd/>
          </a:ln>
        </p:spPr>
      </p:pic>
      <p:sp>
        <p:nvSpPr>
          <p:cNvPr id="16386" name="11 Marcador de número de diapositiva"/>
          <p:cNvSpPr txBox="1">
            <a:spLocks noGrp="1"/>
          </p:cNvSpPr>
          <p:nvPr/>
        </p:nvSpPr>
        <p:spPr bwMode="auto">
          <a:xfrm>
            <a:off x="7358063" y="6286500"/>
            <a:ext cx="1419225" cy="357188"/>
          </a:xfrm>
          <a:prstGeom prst="rect">
            <a:avLst/>
          </a:prstGeom>
          <a:noFill/>
          <a:ln w="9525">
            <a:noFill/>
            <a:miter lim="800000"/>
            <a:headEnd/>
            <a:tailEnd/>
          </a:ln>
        </p:spPr>
        <p:txBody>
          <a:bodyPr anchor="ctr"/>
          <a:lstStyle/>
          <a:p>
            <a:pPr algn="r"/>
            <a:fld id="{49293051-BAFC-4484-B718-C0302BAE64C5}" type="slidenum">
              <a:rPr lang="es-ES" sz="1400" b="1">
                <a:latin typeface="Calibri" pitchFamily="34" charset="0"/>
              </a:rPr>
              <a:pPr algn="r"/>
              <a:t>1</a:t>
            </a:fld>
            <a:endParaRPr lang="es-ES" sz="1400" b="1">
              <a:latin typeface="Calibri" pitchFamily="34" charset="0"/>
            </a:endParaRPr>
          </a:p>
        </p:txBody>
      </p:sp>
      <p:pic>
        <p:nvPicPr>
          <p:cNvPr id="16387" name="Picture 7"/>
          <p:cNvPicPr>
            <a:picLocks noChangeAspect="1" noChangeArrowheads="1"/>
          </p:cNvPicPr>
          <p:nvPr/>
        </p:nvPicPr>
        <p:blipFill>
          <a:blip r:embed="rId4" cstate="print"/>
          <a:srcRect/>
          <a:stretch>
            <a:fillRect/>
          </a:stretch>
        </p:blipFill>
        <p:spPr bwMode="auto">
          <a:xfrm>
            <a:off x="179388" y="333375"/>
            <a:ext cx="2517775" cy="1260475"/>
          </a:xfrm>
          <a:prstGeom prst="rect">
            <a:avLst/>
          </a:prstGeom>
          <a:noFill/>
          <a:ln w="9525">
            <a:noFill/>
            <a:miter lim="800000"/>
            <a:headEnd/>
            <a:tailEnd/>
          </a:ln>
        </p:spPr>
      </p:pic>
      <p:sp>
        <p:nvSpPr>
          <p:cNvPr id="17" name="16 Rectángulo"/>
          <p:cNvSpPr/>
          <p:nvPr/>
        </p:nvSpPr>
        <p:spPr>
          <a:xfrm>
            <a:off x="2843213" y="404813"/>
            <a:ext cx="5857875" cy="107156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6389" name="17 CuadroTexto"/>
          <p:cNvSpPr txBox="1">
            <a:spLocks noChangeArrowheads="1"/>
          </p:cNvSpPr>
          <p:nvPr/>
        </p:nvSpPr>
        <p:spPr bwMode="auto">
          <a:xfrm>
            <a:off x="3059113" y="404813"/>
            <a:ext cx="5500687" cy="1077218"/>
          </a:xfrm>
          <a:prstGeom prst="rect">
            <a:avLst/>
          </a:prstGeom>
          <a:noFill/>
          <a:ln w="9525">
            <a:noFill/>
            <a:miter lim="800000"/>
            <a:headEnd/>
            <a:tailEnd/>
          </a:ln>
        </p:spPr>
        <p:txBody>
          <a:bodyPr>
            <a:spAutoFit/>
          </a:bodyPr>
          <a:lstStyle/>
          <a:p>
            <a:pPr algn="ctr"/>
            <a:r>
              <a:rPr lang="es-ES" sz="3200" dirty="0" smtClean="0">
                <a:latin typeface="Calibri" pitchFamily="34" charset="0"/>
              </a:rPr>
              <a:t>Introducción </a:t>
            </a:r>
          </a:p>
          <a:p>
            <a:pPr algn="ctr"/>
            <a:r>
              <a:rPr lang="es-ES" sz="3200" dirty="0" smtClean="0">
                <a:latin typeface="Calibri" pitchFamily="34" charset="0"/>
              </a:rPr>
              <a:t>El punto de partida</a:t>
            </a:r>
            <a:endParaRPr lang="es-ES" sz="3200" dirty="0">
              <a:latin typeface="Calibri" pitchFamily="34" charset="0"/>
            </a:endParaRPr>
          </a:p>
        </p:txBody>
      </p:sp>
      <p:sp>
        <p:nvSpPr>
          <p:cNvPr id="92220" name="Rectangle 60"/>
          <p:cNvSpPr>
            <a:spLocks noChangeArrowheads="1"/>
          </p:cNvSpPr>
          <p:nvPr/>
        </p:nvSpPr>
        <p:spPr bwMode="auto">
          <a:xfrm>
            <a:off x="611560" y="1628800"/>
            <a:ext cx="7848228" cy="4154984"/>
          </a:xfrm>
          <a:prstGeom prst="rect">
            <a:avLst/>
          </a:prstGeom>
          <a:noFill/>
          <a:ln w="9525">
            <a:noFill/>
            <a:miter lim="800000"/>
            <a:headEnd/>
            <a:tailEnd/>
          </a:ln>
        </p:spPr>
        <p:txBody>
          <a:bodyPr wrap="square">
            <a:spAutoFit/>
          </a:bodyPr>
          <a:lstStyle/>
          <a:p>
            <a:pPr algn="just"/>
            <a:endParaRPr lang="es-ES_tradnl" sz="2400" b="1" dirty="0" smtClean="0">
              <a:latin typeface="+mn-lt"/>
            </a:endParaRPr>
          </a:p>
          <a:p>
            <a:pPr algn="just"/>
            <a:r>
              <a:rPr lang="es-ES_tradnl" sz="2400" b="1" dirty="0" smtClean="0">
                <a:latin typeface="+mn-lt"/>
              </a:rPr>
              <a:t>1º</a:t>
            </a:r>
            <a:r>
              <a:rPr lang="es-ES_tradnl" sz="2400" dirty="0">
                <a:latin typeface="+mn-lt"/>
              </a:rPr>
              <a:t>.- </a:t>
            </a:r>
            <a:r>
              <a:rPr lang="es-ES_tradnl" sz="2400" dirty="0" smtClean="0">
                <a:latin typeface="+mn-lt"/>
              </a:rPr>
              <a:t>La ley 11/2007 (y la ley de Firma Electrónica de 2003) y un objetivo tan ambicioso como simple: cumplir la ley y convertir en electrónicos todos los procesos administrativos. </a:t>
            </a:r>
          </a:p>
          <a:p>
            <a:pPr algn="just"/>
            <a:endParaRPr lang="es-ES_tradnl" sz="2400" dirty="0">
              <a:latin typeface="+mn-lt"/>
            </a:endParaRPr>
          </a:p>
          <a:p>
            <a:pPr algn="just"/>
            <a:r>
              <a:rPr lang="es-ES_tradnl" sz="2400" b="1" dirty="0" smtClean="0">
                <a:latin typeface="+mn-lt"/>
              </a:rPr>
              <a:t>2º</a:t>
            </a:r>
            <a:r>
              <a:rPr lang="es-ES_tradnl" sz="2400" dirty="0" smtClean="0">
                <a:latin typeface="+mn-lt"/>
              </a:rPr>
              <a:t>.- Equipo multidisciplinar</a:t>
            </a:r>
            <a:r>
              <a:rPr lang="es-ES_tradnl" sz="2400" dirty="0">
                <a:latin typeface="+mn-lt"/>
              </a:rPr>
              <a:t>, liderazgo, apoyo político e implicación del personal directivo.</a:t>
            </a:r>
          </a:p>
          <a:p>
            <a:pPr algn="just"/>
            <a:endParaRPr lang="es-ES_tradnl" sz="2400" dirty="0">
              <a:latin typeface="+mn-lt"/>
            </a:endParaRPr>
          </a:p>
          <a:p>
            <a:pPr algn="just"/>
            <a:r>
              <a:rPr lang="es-ES_tradnl" sz="2400" b="1" dirty="0" smtClean="0">
                <a:latin typeface="+mn-lt"/>
              </a:rPr>
              <a:t>3º</a:t>
            </a:r>
            <a:r>
              <a:rPr lang="es-ES_tradnl" sz="2400" dirty="0">
                <a:latin typeface="+mn-lt"/>
              </a:rPr>
              <a:t>.- Reutilización e integración de recursos públicos de código abierto de otras AAPP (huir de </a:t>
            </a:r>
            <a:r>
              <a:rPr lang="es-ES_tradnl" sz="2400" dirty="0" smtClean="0">
                <a:latin typeface="+mn-lt"/>
              </a:rPr>
              <a:t>aventuras) </a:t>
            </a:r>
            <a:r>
              <a:rPr lang="es-ES_tradnl" sz="2400" dirty="0">
                <a:latin typeface="+mn-lt"/>
              </a:rPr>
              <a:t>y desarrollos propios: trámites y subprocesos.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2220">
                                            <p:txEl>
                                              <p:pRg st="1" end="1"/>
                                            </p:txEl>
                                          </p:spTgt>
                                        </p:tgtEl>
                                        <p:attrNameLst>
                                          <p:attrName>style.visibility</p:attrName>
                                        </p:attrNameLst>
                                      </p:cBhvr>
                                      <p:to>
                                        <p:strVal val="visible"/>
                                      </p:to>
                                    </p:set>
                                    <p:animEffect transition="in" filter="box(in)">
                                      <p:cBhvr>
                                        <p:cTn id="7" dur="500"/>
                                        <p:tgtEl>
                                          <p:spTgt spid="9222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2220">
                                            <p:txEl>
                                              <p:pRg st="3" end="3"/>
                                            </p:txEl>
                                          </p:spTgt>
                                        </p:tgtEl>
                                        <p:attrNameLst>
                                          <p:attrName>style.visibility</p:attrName>
                                        </p:attrNameLst>
                                      </p:cBhvr>
                                      <p:to>
                                        <p:strVal val="visible"/>
                                      </p:to>
                                    </p:set>
                                    <p:animEffect transition="in" filter="box(in)">
                                      <p:cBhvr>
                                        <p:cTn id="12" dur="500"/>
                                        <p:tgtEl>
                                          <p:spTgt spid="9222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92220">
                                            <p:txEl>
                                              <p:pRg st="5" end="5"/>
                                            </p:txEl>
                                          </p:spTgt>
                                        </p:tgtEl>
                                        <p:attrNameLst>
                                          <p:attrName>style.visibility</p:attrName>
                                        </p:attrNameLst>
                                      </p:cBhvr>
                                      <p:to>
                                        <p:strVal val="visible"/>
                                      </p:to>
                                    </p:set>
                                    <p:animEffect transition="in" filter="box(in)">
                                      <p:cBhvr>
                                        <p:cTn id="17" dur="500"/>
                                        <p:tgtEl>
                                          <p:spTgt spid="9222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7358040" y="6286680"/>
            <a:ext cx="1418760" cy="356760"/>
          </a:xfrm>
          <a:prstGeom prst="rect">
            <a:avLst/>
          </a:prstGeom>
          <a:noFill/>
          <a:ln w="9360">
            <a:noFill/>
          </a:ln>
        </p:spPr>
      </p:sp>
      <p:sp>
        <p:nvSpPr>
          <p:cNvPr id="181" name="CustomShape 2"/>
          <p:cNvSpPr/>
          <p:nvPr/>
        </p:nvSpPr>
        <p:spPr>
          <a:xfrm>
            <a:off x="2627640" y="355500"/>
            <a:ext cx="5831640" cy="1215720"/>
          </a:xfrm>
          <a:prstGeom prst="rect">
            <a:avLst/>
          </a:prstGeom>
          <a:solidFill>
            <a:srgbClr val="D9D9D9"/>
          </a:solidFill>
          <a:ln w="25560">
            <a:solidFill>
              <a:srgbClr val="3A5F8B"/>
            </a:solidFill>
            <a:round/>
          </a:ln>
        </p:spPr>
      </p:sp>
      <p:sp>
        <p:nvSpPr>
          <p:cNvPr id="182" name="CustomShape 3"/>
          <p:cNvSpPr/>
          <p:nvPr/>
        </p:nvSpPr>
        <p:spPr>
          <a:xfrm>
            <a:off x="2483640" y="476280"/>
            <a:ext cx="5904784" cy="1296536"/>
          </a:xfrm>
          <a:prstGeom prst="rect">
            <a:avLst/>
          </a:prstGeom>
          <a:noFill/>
          <a:ln w="9360">
            <a:noFill/>
          </a:ln>
        </p:spPr>
        <p:txBody>
          <a:bodyPr lIns="90000" tIns="45000" rIns="90000" bIns="45000"/>
          <a:lstStyle/>
          <a:p>
            <a:pPr algn="ctr">
              <a:lnSpc>
                <a:spcPct val="100000"/>
              </a:lnSpc>
            </a:pPr>
            <a:r>
              <a:rPr lang="es-ES" sz="2400" dirty="0" smtClean="0">
                <a:solidFill>
                  <a:srgbClr val="000000"/>
                </a:solidFill>
                <a:latin typeface="Calibri"/>
              </a:rPr>
              <a:t>Obligaciones de las diputaciones provinciales en relación a los ayuntamientos</a:t>
            </a:r>
            <a:endParaRPr lang="es-ES" dirty="0" smtClean="0"/>
          </a:p>
          <a:p>
            <a:pPr algn="ctr">
              <a:lnSpc>
                <a:spcPct val="100000"/>
              </a:lnSpc>
            </a:pPr>
            <a:endParaRPr dirty="0"/>
          </a:p>
        </p:txBody>
      </p:sp>
      <p:sp>
        <p:nvSpPr>
          <p:cNvPr id="183" name="CustomShape 4"/>
          <p:cNvSpPr/>
          <p:nvPr/>
        </p:nvSpPr>
        <p:spPr>
          <a:xfrm>
            <a:off x="755640" y="1557360"/>
            <a:ext cx="7703640" cy="5942520"/>
          </a:xfrm>
          <a:prstGeom prst="rect">
            <a:avLst/>
          </a:prstGeom>
          <a:noFill/>
          <a:ln w="9360">
            <a:noFill/>
          </a:ln>
        </p:spPr>
        <p:txBody>
          <a:bodyPr lIns="90000" tIns="45000" rIns="90000" bIns="45000"/>
          <a:lstStyle/>
          <a:p>
            <a:pPr algn="just">
              <a:lnSpc>
                <a:spcPct val="100000"/>
              </a:lnSpc>
            </a:pPr>
            <a:endParaRPr lang="es-ES" b="1" dirty="0" smtClean="0">
              <a:solidFill>
                <a:srgbClr val="000000"/>
              </a:solidFill>
              <a:latin typeface="+mj-lt"/>
            </a:endParaRPr>
          </a:p>
          <a:p>
            <a:pPr algn="just">
              <a:lnSpc>
                <a:spcPct val="100000"/>
              </a:lnSpc>
            </a:pPr>
            <a:r>
              <a:rPr lang="es-ES" b="1" dirty="0" smtClean="0">
                <a:solidFill>
                  <a:srgbClr val="000000"/>
                </a:solidFill>
                <a:latin typeface="+mj-lt"/>
              </a:rPr>
              <a:t>1º</a:t>
            </a:r>
            <a:r>
              <a:rPr lang="es-ES" b="1" dirty="0" smtClean="0">
                <a:solidFill>
                  <a:srgbClr val="000000"/>
                </a:solidFill>
                <a:latin typeface="+mj-lt"/>
              </a:rPr>
              <a:t>.- Disp</a:t>
            </a:r>
            <a:r>
              <a:rPr lang="es-ES" b="1" dirty="0">
                <a:solidFill>
                  <a:srgbClr val="000000"/>
                </a:solidFill>
                <a:latin typeface="+mj-lt"/>
              </a:rPr>
              <a:t>. Final tercera.4 LAECSP</a:t>
            </a:r>
            <a:r>
              <a:rPr lang="es-ES" dirty="0">
                <a:solidFill>
                  <a:srgbClr val="000000"/>
                </a:solidFill>
                <a:latin typeface="+mj-lt"/>
              </a:rPr>
              <a:t>: </a:t>
            </a:r>
            <a:r>
              <a:rPr lang="es-ES" dirty="0" smtClean="0">
                <a:solidFill>
                  <a:srgbClr val="000000"/>
                </a:solidFill>
                <a:latin typeface="+mj-lt"/>
              </a:rPr>
              <a:t>Las Diputaciones deben </a:t>
            </a:r>
            <a:r>
              <a:rPr lang="es-ES" dirty="0">
                <a:solidFill>
                  <a:srgbClr val="000000"/>
                </a:solidFill>
                <a:latin typeface="+mj-lt"/>
              </a:rPr>
              <a:t>disponer los servicios precisos para garantizar la efectividad de los derechos recogidos en el art. 6 en el ámbito de los municipios que no dispongan de los medios técnicos y organizativos necesarios para prestarlos.</a:t>
            </a:r>
            <a:endParaRPr dirty="0">
              <a:latin typeface="+mj-lt"/>
            </a:endParaRPr>
          </a:p>
          <a:p>
            <a:pPr algn="just">
              <a:lnSpc>
                <a:spcPct val="100000"/>
              </a:lnSpc>
            </a:pPr>
            <a:endParaRPr dirty="0">
              <a:latin typeface="+mj-lt"/>
            </a:endParaRPr>
          </a:p>
          <a:p>
            <a:pPr algn="just">
              <a:lnSpc>
                <a:spcPct val="100000"/>
              </a:lnSpc>
            </a:pPr>
            <a:r>
              <a:rPr lang="es-ES" b="1" dirty="0" smtClean="0">
                <a:solidFill>
                  <a:srgbClr val="000000"/>
                </a:solidFill>
                <a:latin typeface="+mj-lt"/>
              </a:rPr>
              <a:t>2º.- </a:t>
            </a:r>
            <a:r>
              <a:rPr lang="es-ES" b="1" dirty="0" smtClean="0">
                <a:solidFill>
                  <a:srgbClr val="000000"/>
                </a:solidFill>
                <a:latin typeface="+mj-lt"/>
              </a:rPr>
              <a:t>Nuevas competencias propias Diputaciones en el </a:t>
            </a:r>
            <a:r>
              <a:rPr lang="es-ES" b="1" dirty="0">
                <a:solidFill>
                  <a:srgbClr val="000000"/>
                </a:solidFill>
                <a:latin typeface="+mj-lt"/>
              </a:rPr>
              <a:t>art. </a:t>
            </a:r>
            <a:r>
              <a:rPr lang="es-ES" b="1" dirty="0" smtClean="0">
                <a:solidFill>
                  <a:srgbClr val="000000"/>
                </a:solidFill>
                <a:latin typeface="+mj-lt"/>
              </a:rPr>
              <a:t>36 </a:t>
            </a:r>
            <a:r>
              <a:rPr lang="es-ES" b="1" dirty="0">
                <a:solidFill>
                  <a:srgbClr val="000000"/>
                </a:solidFill>
                <a:latin typeface="+mj-lt"/>
              </a:rPr>
              <a:t>Ley 7/1985 (tras LRSAL): </a:t>
            </a:r>
            <a:endParaRPr lang="es-ES" b="1" dirty="0" smtClean="0">
              <a:solidFill>
                <a:srgbClr val="000000"/>
              </a:solidFill>
              <a:latin typeface="+mj-lt"/>
            </a:endParaRPr>
          </a:p>
          <a:p>
            <a:pPr algn="just">
              <a:lnSpc>
                <a:spcPct val="100000"/>
              </a:lnSpc>
            </a:pPr>
            <a:endParaRPr lang="es-ES" b="1" dirty="0" smtClean="0">
              <a:solidFill>
                <a:srgbClr val="000000"/>
              </a:solidFill>
              <a:latin typeface="+mj-lt"/>
            </a:endParaRPr>
          </a:p>
          <a:p>
            <a:pPr algn="just">
              <a:lnSpc>
                <a:spcPct val="100000"/>
              </a:lnSpc>
            </a:pPr>
            <a:r>
              <a:rPr lang="es-ES" b="1" dirty="0" smtClean="0">
                <a:solidFill>
                  <a:srgbClr val="000000"/>
                </a:solidFill>
                <a:latin typeface="+mj-lt"/>
              </a:rPr>
              <a:t>- l</a:t>
            </a:r>
            <a:r>
              <a:rPr lang="es-ES" dirty="0" smtClean="0">
                <a:solidFill>
                  <a:srgbClr val="000000"/>
                </a:solidFill>
                <a:latin typeface="+mj-lt"/>
              </a:rPr>
              <a:t>a </a:t>
            </a:r>
            <a:r>
              <a:rPr lang="es-ES" dirty="0">
                <a:solidFill>
                  <a:srgbClr val="000000"/>
                </a:solidFill>
                <a:latin typeface="+mj-lt"/>
              </a:rPr>
              <a:t>prestación de los servicios de administración electrónica en los municipios con población inferior a 20.000 habitantes.</a:t>
            </a:r>
            <a:endParaRPr dirty="0">
              <a:latin typeface="+mj-lt"/>
            </a:endParaRPr>
          </a:p>
          <a:p>
            <a:pPr algn="just">
              <a:lnSpc>
                <a:spcPct val="100000"/>
              </a:lnSpc>
            </a:pPr>
            <a:endParaRPr dirty="0">
              <a:latin typeface="+mj-lt"/>
            </a:endParaRPr>
          </a:p>
          <a:p>
            <a:pPr algn="just">
              <a:lnSpc>
                <a:spcPct val="100000"/>
              </a:lnSpc>
            </a:pPr>
            <a:r>
              <a:rPr lang="es-ES" dirty="0" smtClean="0">
                <a:latin typeface="+mj-lt"/>
              </a:rPr>
              <a:t>- el </a:t>
            </a:r>
            <a:r>
              <a:rPr lang="es-ES" dirty="0">
                <a:latin typeface="+mj-lt"/>
              </a:rPr>
              <a:t>soporte a los Ayuntamientos (sin límite poblacional) para la tramitación de procedimientos </a:t>
            </a:r>
            <a:r>
              <a:rPr lang="es-ES" dirty="0" smtClean="0">
                <a:latin typeface="+mj-lt"/>
              </a:rPr>
              <a:t>administrativos, </a:t>
            </a:r>
            <a:r>
              <a:rPr lang="es-ES" dirty="0">
                <a:latin typeface="+mj-lt"/>
              </a:rPr>
              <a:t>que debe relacionarse con las exigencias de tramitación electrónica integral de procedimientos que se derivan de las recientes leyes 39/2015 y 40/2015, que entrarán en vigor el </a:t>
            </a:r>
            <a:r>
              <a:rPr lang="es-ES" dirty="0" smtClean="0">
                <a:latin typeface="+mj-lt"/>
              </a:rPr>
              <a:t>1/10/2016.</a:t>
            </a:r>
            <a:r>
              <a:rPr lang="es-ES" dirty="0" smtClean="0">
                <a:latin typeface="+mj-lt"/>
              </a:rPr>
              <a:t> </a:t>
            </a:r>
            <a:endParaRPr dirty="0">
              <a:latin typeface="+mj-lt"/>
            </a:endParaRPr>
          </a:p>
          <a:p>
            <a:pPr algn="just">
              <a:lnSpc>
                <a:spcPct val="100000"/>
              </a:lnSpc>
            </a:pPr>
            <a:endParaRPr dirty="0">
              <a:latin typeface="+mj-lt"/>
            </a:endParaRPr>
          </a:p>
          <a:p>
            <a:pPr>
              <a:lnSpc>
                <a:spcPct val="100000"/>
              </a:lnSpc>
            </a:pPr>
            <a:endParaRPr dirty="0"/>
          </a:p>
        </p:txBody>
      </p:sp>
      <p:pic>
        <p:nvPicPr>
          <p:cNvPr id="184" name="Picture 7"/>
          <p:cNvPicPr/>
          <p:nvPr/>
        </p:nvPicPr>
        <p:blipFill>
          <a:blip r:embed="rId2"/>
          <a:stretch>
            <a:fillRect/>
          </a:stretch>
        </p:blipFill>
        <p:spPr>
          <a:xfrm>
            <a:off x="251640" y="333360"/>
            <a:ext cx="2232000" cy="1260000"/>
          </a:xfrm>
          <a:prstGeom prst="rect">
            <a:avLst/>
          </a:prstGeom>
          <a:ln w="9360">
            <a:noFill/>
          </a:ln>
        </p:spPr>
      </p:pic>
      <p:pic>
        <p:nvPicPr>
          <p:cNvPr id="7" name="Picture 4"/>
          <p:cNvPicPr>
            <a:picLocks noChangeAspect="1" noChangeArrowheads="1"/>
          </p:cNvPicPr>
          <p:nvPr/>
        </p:nvPicPr>
        <p:blipFill>
          <a:blip r:embed="rId3" cstate="print"/>
          <a:srcRect/>
          <a:stretch>
            <a:fillRect/>
          </a:stretch>
        </p:blipFill>
        <p:spPr bwMode="auto">
          <a:xfrm>
            <a:off x="323850" y="6165850"/>
            <a:ext cx="8429625" cy="428625"/>
          </a:xfrm>
          <a:prstGeom prst="rect">
            <a:avLst/>
          </a:prstGeom>
          <a:noFill/>
          <a:ln w="9525">
            <a:noFill/>
            <a:miter lim="800000"/>
            <a:headEnd/>
            <a:tailEnd/>
          </a:ln>
        </p:spPr>
      </p:pic>
    </p:spTree>
    <p:extLst>
      <p:ext uri="{BB962C8B-B14F-4D97-AF65-F5344CB8AC3E}">
        <p14:creationId xmlns:p14="http://schemas.microsoft.com/office/powerpoint/2010/main" val="215478074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47000" b="-47000"/>
          </a:stretch>
        </a:blipFill>
        <a:effectLst/>
      </p:bgPr>
    </p:bg>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28958B96-B062-462F-84CA-0E62C2741C6B}" type="slidenum">
              <a:rPr lang="es-ES"/>
              <a:pPr>
                <a:defRPr/>
              </a:pPr>
              <a:t>11</a:t>
            </a:fld>
            <a:endParaRPr lang="es-ES"/>
          </a:p>
        </p:txBody>
      </p:sp>
      <p:sp>
        <p:nvSpPr>
          <p:cNvPr id="86019" name="2 CuadroTexto"/>
          <p:cNvSpPr txBox="1">
            <a:spLocks noChangeArrowheads="1"/>
          </p:cNvSpPr>
          <p:nvPr/>
        </p:nvSpPr>
        <p:spPr bwMode="auto">
          <a:xfrm>
            <a:off x="2339975" y="3573463"/>
            <a:ext cx="4679950" cy="1754326"/>
          </a:xfrm>
          <a:prstGeom prst="rect">
            <a:avLst/>
          </a:prstGeom>
          <a:noFill/>
          <a:ln w="9525">
            <a:noFill/>
            <a:miter lim="800000"/>
            <a:headEnd/>
            <a:tailEnd/>
          </a:ln>
        </p:spPr>
        <p:txBody>
          <a:bodyPr>
            <a:spAutoFit/>
          </a:bodyPr>
          <a:lstStyle/>
          <a:p>
            <a:pPr algn="ctr"/>
            <a:r>
              <a:rPr lang="es-ES" dirty="0">
                <a:solidFill>
                  <a:schemeClr val="bg1"/>
                </a:solidFill>
              </a:rPr>
              <a:t>MUCHAS GRACIAS POR </a:t>
            </a:r>
            <a:r>
              <a:rPr lang="es-ES" dirty="0" smtClean="0">
                <a:solidFill>
                  <a:schemeClr val="bg1"/>
                </a:solidFill>
              </a:rPr>
              <a:t>VUESTRO INTERÉS Y VUESTRA </a:t>
            </a:r>
            <a:r>
              <a:rPr lang="es-ES" dirty="0">
                <a:solidFill>
                  <a:schemeClr val="bg1"/>
                </a:solidFill>
              </a:rPr>
              <a:t>ATENCIÓN</a:t>
            </a:r>
          </a:p>
          <a:p>
            <a:pPr algn="ctr"/>
            <a:endParaRPr lang="es-ES" dirty="0">
              <a:solidFill>
                <a:schemeClr val="bg1"/>
              </a:solidFill>
            </a:endParaRPr>
          </a:p>
          <a:p>
            <a:pPr algn="ctr"/>
            <a:r>
              <a:rPr lang="es-ES" dirty="0">
                <a:solidFill>
                  <a:schemeClr val="bg1"/>
                </a:solidFill>
              </a:rPr>
              <a:t>luis_dejuan@dipucr.es</a:t>
            </a:r>
          </a:p>
          <a:p>
            <a:pPr algn="ctr"/>
            <a:endParaRPr lang="es-ES" dirty="0">
              <a:solidFill>
                <a:schemeClr val="bg1"/>
              </a:solidFill>
            </a:endParaRPr>
          </a:p>
          <a:p>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4"/>
          <p:cNvPicPr>
            <a:picLocks noChangeAspect="1" noChangeArrowheads="1"/>
          </p:cNvPicPr>
          <p:nvPr/>
        </p:nvPicPr>
        <p:blipFill>
          <a:blip r:embed="rId3" cstate="print"/>
          <a:srcRect/>
          <a:stretch>
            <a:fillRect/>
          </a:stretch>
        </p:blipFill>
        <p:spPr bwMode="auto">
          <a:xfrm>
            <a:off x="323850" y="6165850"/>
            <a:ext cx="8429625" cy="428625"/>
          </a:xfrm>
          <a:prstGeom prst="rect">
            <a:avLst/>
          </a:prstGeom>
          <a:noFill/>
          <a:ln w="9525">
            <a:noFill/>
            <a:miter lim="800000"/>
            <a:headEnd/>
            <a:tailEnd/>
          </a:ln>
        </p:spPr>
      </p:pic>
      <p:sp>
        <p:nvSpPr>
          <p:cNvPr id="16386" name="11 Marcador de número de diapositiva"/>
          <p:cNvSpPr txBox="1">
            <a:spLocks noGrp="1"/>
          </p:cNvSpPr>
          <p:nvPr/>
        </p:nvSpPr>
        <p:spPr bwMode="auto">
          <a:xfrm>
            <a:off x="7358063" y="6286500"/>
            <a:ext cx="1419225" cy="357188"/>
          </a:xfrm>
          <a:prstGeom prst="rect">
            <a:avLst/>
          </a:prstGeom>
          <a:noFill/>
          <a:ln w="9525">
            <a:noFill/>
            <a:miter lim="800000"/>
            <a:headEnd/>
            <a:tailEnd/>
          </a:ln>
        </p:spPr>
        <p:txBody>
          <a:bodyPr anchor="ctr"/>
          <a:lstStyle/>
          <a:p>
            <a:pPr algn="r"/>
            <a:fld id="{49293051-BAFC-4484-B718-C0302BAE64C5}" type="slidenum">
              <a:rPr lang="es-ES" sz="1400" b="1">
                <a:latin typeface="Calibri" pitchFamily="34" charset="0"/>
              </a:rPr>
              <a:pPr algn="r"/>
              <a:t>2</a:t>
            </a:fld>
            <a:endParaRPr lang="es-ES" sz="1400" b="1">
              <a:latin typeface="Calibri" pitchFamily="34" charset="0"/>
            </a:endParaRPr>
          </a:p>
        </p:txBody>
      </p:sp>
      <p:pic>
        <p:nvPicPr>
          <p:cNvPr id="16387" name="Picture 7"/>
          <p:cNvPicPr>
            <a:picLocks noChangeAspect="1" noChangeArrowheads="1"/>
          </p:cNvPicPr>
          <p:nvPr/>
        </p:nvPicPr>
        <p:blipFill>
          <a:blip r:embed="rId4" cstate="print"/>
          <a:srcRect/>
          <a:stretch>
            <a:fillRect/>
          </a:stretch>
        </p:blipFill>
        <p:spPr bwMode="auto">
          <a:xfrm>
            <a:off x="179388" y="333375"/>
            <a:ext cx="2517775" cy="1260475"/>
          </a:xfrm>
          <a:prstGeom prst="rect">
            <a:avLst/>
          </a:prstGeom>
          <a:noFill/>
          <a:ln w="9525">
            <a:noFill/>
            <a:miter lim="800000"/>
            <a:headEnd/>
            <a:tailEnd/>
          </a:ln>
        </p:spPr>
      </p:pic>
      <p:sp>
        <p:nvSpPr>
          <p:cNvPr id="17" name="16 Rectángulo"/>
          <p:cNvSpPr/>
          <p:nvPr/>
        </p:nvSpPr>
        <p:spPr>
          <a:xfrm>
            <a:off x="2843213" y="404813"/>
            <a:ext cx="5857875" cy="107156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_tradnl" sz="2400" dirty="0" smtClean="0">
                <a:solidFill>
                  <a:schemeClr val="tx1">
                    <a:lumMod val="95000"/>
                    <a:lumOff val="5000"/>
                  </a:schemeClr>
                </a:solidFill>
                <a:latin typeface="+mj-lt"/>
              </a:rPr>
              <a:t>Reutilización e integración de recursos electrónicos públicos de código abierto</a:t>
            </a:r>
            <a:endParaRPr lang="es-ES" sz="2400" dirty="0">
              <a:solidFill>
                <a:schemeClr val="tx1">
                  <a:lumMod val="95000"/>
                  <a:lumOff val="5000"/>
                </a:schemeClr>
              </a:solidFill>
              <a:latin typeface="+mj-lt"/>
            </a:endParaRPr>
          </a:p>
        </p:txBody>
      </p:sp>
      <p:sp>
        <p:nvSpPr>
          <p:cNvPr id="92220" name="Rectangle 60"/>
          <p:cNvSpPr>
            <a:spLocks noChangeArrowheads="1"/>
          </p:cNvSpPr>
          <p:nvPr/>
        </p:nvSpPr>
        <p:spPr bwMode="auto">
          <a:xfrm>
            <a:off x="611560" y="1628800"/>
            <a:ext cx="7848228" cy="4524315"/>
          </a:xfrm>
          <a:prstGeom prst="rect">
            <a:avLst/>
          </a:prstGeom>
          <a:noFill/>
          <a:ln w="9525">
            <a:noFill/>
            <a:miter lim="800000"/>
            <a:headEnd/>
            <a:tailEnd/>
          </a:ln>
        </p:spPr>
        <p:txBody>
          <a:bodyPr wrap="square">
            <a:spAutoFit/>
          </a:bodyPr>
          <a:lstStyle/>
          <a:p>
            <a:pPr algn="just"/>
            <a:r>
              <a:rPr lang="es-ES_tradnl" sz="2400" b="1" dirty="0" smtClean="0">
                <a:latin typeface="+mn-lt"/>
              </a:rPr>
              <a:t>1º</a:t>
            </a:r>
            <a:r>
              <a:rPr lang="es-ES_tradnl" sz="2400" dirty="0" smtClean="0">
                <a:latin typeface="+mj-lt"/>
              </a:rPr>
              <a:t>.- </a:t>
            </a:r>
            <a:r>
              <a:rPr lang="es-ES" sz="2400" dirty="0" smtClean="0">
                <a:latin typeface="+mj-lt"/>
              </a:rPr>
              <a:t>Un </a:t>
            </a:r>
            <a:r>
              <a:rPr lang="es-ES" sz="2400" dirty="0">
                <a:latin typeface="+mj-lt"/>
              </a:rPr>
              <a:t>propósito tan ambicioso </a:t>
            </a:r>
            <a:r>
              <a:rPr lang="es-ES" sz="2400" dirty="0" smtClean="0">
                <a:latin typeface="+mj-lt"/>
              </a:rPr>
              <a:t>que incluyera a los ayuntamientos exigía </a:t>
            </a:r>
            <a:r>
              <a:rPr lang="es-ES" sz="2400" dirty="0">
                <a:latin typeface="+mj-lt"/>
              </a:rPr>
              <a:t>buscar un </a:t>
            </a:r>
            <a:r>
              <a:rPr lang="es-ES" sz="2400" b="1" dirty="0">
                <a:latin typeface="+mj-lt"/>
              </a:rPr>
              <a:t>sistema sostenible desde el punto de vista jurídico, tecnológico y</a:t>
            </a:r>
            <a:r>
              <a:rPr lang="es-ES" sz="2400" dirty="0">
                <a:latin typeface="+mj-lt"/>
              </a:rPr>
              <a:t>, claro está, </a:t>
            </a:r>
            <a:r>
              <a:rPr lang="es-ES" sz="2400" b="1" dirty="0" smtClean="0">
                <a:latin typeface="+mj-lt"/>
              </a:rPr>
              <a:t>económico</a:t>
            </a:r>
            <a:r>
              <a:rPr lang="es-ES" sz="2400" dirty="0" smtClean="0">
                <a:latin typeface="+mj-lt"/>
              </a:rPr>
              <a:t>.</a:t>
            </a:r>
            <a:endParaRPr lang="es-ES_tradnl" sz="2400" dirty="0" smtClean="0">
              <a:latin typeface="+mj-lt"/>
            </a:endParaRPr>
          </a:p>
          <a:p>
            <a:pPr algn="just"/>
            <a:endParaRPr lang="es-ES_tradnl" sz="2400" dirty="0">
              <a:latin typeface="+mj-lt"/>
            </a:endParaRPr>
          </a:p>
          <a:p>
            <a:pPr algn="just"/>
            <a:r>
              <a:rPr lang="es-ES_tradnl" sz="2400" b="1" dirty="0" smtClean="0">
                <a:latin typeface="+mj-lt"/>
              </a:rPr>
              <a:t>2º</a:t>
            </a:r>
            <a:r>
              <a:rPr lang="es-ES_tradnl" sz="2400" dirty="0" smtClean="0">
                <a:latin typeface="+mj-lt"/>
              </a:rPr>
              <a:t>.-</a:t>
            </a:r>
            <a:r>
              <a:rPr lang="es-ES_tradnl" sz="2400" dirty="0">
                <a:latin typeface="+mj-lt"/>
              </a:rPr>
              <a:t> </a:t>
            </a:r>
            <a:r>
              <a:rPr lang="es-ES_tradnl" sz="2400" dirty="0" smtClean="0">
                <a:latin typeface="+mj-lt"/>
              </a:rPr>
              <a:t>La reutilización </a:t>
            </a:r>
            <a:r>
              <a:rPr lang="es-ES_tradnl" sz="2400" dirty="0">
                <a:latin typeface="+mj-lt"/>
              </a:rPr>
              <a:t>e integración de recursos públicos de código abierto de otras AAPP </a:t>
            </a:r>
            <a:r>
              <a:rPr lang="es-ES_tradnl" sz="2400" dirty="0" smtClean="0">
                <a:latin typeface="+mj-lt"/>
              </a:rPr>
              <a:t>como </a:t>
            </a:r>
            <a:r>
              <a:rPr lang="es-ES_tradnl" sz="2400" b="1" dirty="0" smtClean="0">
                <a:latin typeface="+mj-lt"/>
              </a:rPr>
              <a:t>exigencia legal, clave para interoperabilidad y medio idóneo para huir de aventuras</a:t>
            </a:r>
            <a:r>
              <a:rPr lang="es-ES_tradnl" sz="2400" dirty="0" smtClean="0">
                <a:latin typeface="+mj-lt"/>
              </a:rPr>
              <a:t> </a:t>
            </a:r>
            <a:r>
              <a:rPr lang="es-ES_tradnl" sz="2400" b="1" dirty="0" smtClean="0">
                <a:latin typeface="+mj-lt"/>
              </a:rPr>
              <a:t>y torres de Babel</a:t>
            </a:r>
            <a:r>
              <a:rPr lang="es-ES_tradnl" sz="2400" dirty="0" smtClean="0">
                <a:latin typeface="+mj-lt"/>
              </a:rPr>
              <a:t>.</a:t>
            </a:r>
          </a:p>
          <a:p>
            <a:pPr algn="just"/>
            <a:r>
              <a:rPr lang="es-ES_tradnl" sz="2400" dirty="0" smtClean="0">
                <a:latin typeface="+mj-lt"/>
              </a:rPr>
              <a:t> </a:t>
            </a:r>
            <a:endParaRPr lang="es-ES_tradnl" sz="2400" dirty="0">
              <a:latin typeface="+mj-lt"/>
            </a:endParaRPr>
          </a:p>
          <a:p>
            <a:pPr algn="just"/>
            <a:r>
              <a:rPr lang="es-ES_tradnl" sz="2400" b="1" dirty="0" smtClean="0">
                <a:latin typeface="+mj-lt"/>
              </a:rPr>
              <a:t>3º</a:t>
            </a:r>
            <a:r>
              <a:rPr lang="es-ES_tradnl" sz="2400" dirty="0" smtClean="0">
                <a:latin typeface="+mj-lt"/>
              </a:rPr>
              <a:t>.-</a:t>
            </a:r>
            <a:r>
              <a:rPr lang="es-ES" sz="2400" b="1" dirty="0">
                <a:latin typeface="+mj-lt"/>
              </a:rPr>
              <a:t> La herramienta fundamental o matriz es la aplicación </a:t>
            </a:r>
            <a:r>
              <a:rPr lang="es-ES" sz="2400" b="1" dirty="0" smtClean="0">
                <a:latin typeface="+mj-lt"/>
              </a:rPr>
              <a:t>denominada </a:t>
            </a:r>
            <a:r>
              <a:rPr lang="es-ES" sz="2400" b="1" dirty="0">
                <a:latin typeface="+mj-lt"/>
              </a:rPr>
              <a:t>AL SIGM</a:t>
            </a:r>
            <a:r>
              <a:rPr lang="es-ES" sz="2400" dirty="0">
                <a:latin typeface="+mj-lt"/>
              </a:rPr>
              <a:t> </a:t>
            </a:r>
            <a:r>
              <a:rPr lang="es-ES" sz="2400" b="1" dirty="0">
                <a:latin typeface="+mj-lt"/>
              </a:rPr>
              <a:t>(antes SIGEM), </a:t>
            </a:r>
            <a:r>
              <a:rPr lang="es-ES" sz="2400" dirty="0">
                <a:latin typeface="+mj-lt"/>
              </a:rPr>
              <a:t>desarrollada por el MINETUR (Ministerio de Industria, Energía y Turismo). </a:t>
            </a:r>
            <a:endParaRPr lang="es-ES_tradnl" sz="2400" dirty="0">
              <a:latin typeface="+mj-lt"/>
            </a:endParaRPr>
          </a:p>
        </p:txBody>
      </p:sp>
    </p:spTree>
    <p:extLst>
      <p:ext uri="{BB962C8B-B14F-4D97-AF65-F5344CB8AC3E}">
        <p14:creationId xmlns:p14="http://schemas.microsoft.com/office/powerpoint/2010/main" val="2693933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2220">
                                            <p:txEl>
                                              <p:pRg st="0" end="0"/>
                                            </p:txEl>
                                          </p:spTgt>
                                        </p:tgtEl>
                                        <p:attrNameLst>
                                          <p:attrName>style.visibility</p:attrName>
                                        </p:attrNameLst>
                                      </p:cBhvr>
                                      <p:to>
                                        <p:strVal val="visible"/>
                                      </p:to>
                                    </p:set>
                                    <p:animEffect transition="in" filter="box(in)">
                                      <p:cBhvr>
                                        <p:cTn id="7" dur="500"/>
                                        <p:tgtEl>
                                          <p:spTgt spid="922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2220">
                                            <p:txEl>
                                              <p:pRg st="2" end="2"/>
                                            </p:txEl>
                                          </p:spTgt>
                                        </p:tgtEl>
                                        <p:attrNameLst>
                                          <p:attrName>style.visibility</p:attrName>
                                        </p:attrNameLst>
                                      </p:cBhvr>
                                      <p:to>
                                        <p:strVal val="visible"/>
                                      </p:to>
                                    </p:set>
                                    <p:animEffect transition="in" filter="box(in)">
                                      <p:cBhvr>
                                        <p:cTn id="12" dur="500"/>
                                        <p:tgtEl>
                                          <p:spTgt spid="9222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92220">
                                            <p:txEl>
                                              <p:pRg st="3" end="3"/>
                                            </p:txEl>
                                          </p:spTgt>
                                        </p:tgtEl>
                                        <p:attrNameLst>
                                          <p:attrName>style.visibility</p:attrName>
                                        </p:attrNameLst>
                                      </p:cBhvr>
                                      <p:to>
                                        <p:strVal val="visible"/>
                                      </p:to>
                                    </p:set>
                                    <p:animEffect transition="in" filter="box(in)">
                                      <p:cBhvr>
                                        <p:cTn id="17" dur="500"/>
                                        <p:tgtEl>
                                          <p:spTgt spid="9222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92220">
                                            <p:txEl>
                                              <p:pRg st="4" end="4"/>
                                            </p:txEl>
                                          </p:spTgt>
                                        </p:tgtEl>
                                        <p:attrNameLst>
                                          <p:attrName>style.visibility</p:attrName>
                                        </p:attrNameLst>
                                      </p:cBhvr>
                                      <p:to>
                                        <p:strVal val="visible"/>
                                      </p:to>
                                    </p:set>
                                    <p:animEffect transition="in" filter="box(in)">
                                      <p:cBhvr>
                                        <p:cTn id="22" dur="500"/>
                                        <p:tgtEl>
                                          <p:spTgt spid="9222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2" name="Picture 4"/>
          <p:cNvPicPr/>
          <p:nvPr/>
        </p:nvPicPr>
        <p:blipFill>
          <a:blip r:embed="rId3" cstate="print"/>
          <a:stretch>
            <a:fillRect/>
          </a:stretch>
        </p:blipFill>
        <p:spPr>
          <a:xfrm>
            <a:off x="324000" y="6165720"/>
            <a:ext cx="8426520" cy="425520"/>
          </a:xfrm>
          <a:prstGeom prst="rect">
            <a:avLst/>
          </a:prstGeom>
        </p:spPr>
      </p:pic>
      <p:sp>
        <p:nvSpPr>
          <p:cNvPr id="263" name="CustomShape 1"/>
          <p:cNvSpPr/>
          <p:nvPr/>
        </p:nvSpPr>
        <p:spPr>
          <a:xfrm>
            <a:off x="7358040" y="6286680"/>
            <a:ext cx="1415880" cy="353880"/>
          </a:xfrm>
          <a:prstGeom prst="rect">
            <a:avLst/>
          </a:prstGeom>
          <a:noFill/>
        </p:spPr>
      </p:sp>
      <p:pic>
        <p:nvPicPr>
          <p:cNvPr id="264" name="Picture 7"/>
          <p:cNvPicPr/>
          <p:nvPr/>
        </p:nvPicPr>
        <p:blipFill>
          <a:blip r:embed="rId4" cstate="print"/>
          <a:stretch>
            <a:fillRect/>
          </a:stretch>
        </p:blipFill>
        <p:spPr>
          <a:xfrm>
            <a:off x="178062" y="216000"/>
            <a:ext cx="2514600" cy="1257120"/>
          </a:xfrm>
          <a:prstGeom prst="rect">
            <a:avLst/>
          </a:prstGeom>
        </p:spPr>
      </p:pic>
      <p:sp>
        <p:nvSpPr>
          <p:cNvPr id="265" name="CustomShape 2"/>
          <p:cNvSpPr/>
          <p:nvPr/>
        </p:nvSpPr>
        <p:spPr>
          <a:xfrm>
            <a:off x="2816747" y="296044"/>
            <a:ext cx="5854680" cy="792112"/>
          </a:xfrm>
          <a:prstGeom prst="rect">
            <a:avLst/>
          </a:prstGeom>
          <a:solidFill>
            <a:srgbClr val="D9D9D9"/>
          </a:solidFill>
          <a:ln w="25560">
            <a:solidFill>
              <a:srgbClr val="3A5F8B"/>
            </a:solidFill>
            <a:round/>
          </a:ln>
        </p:spPr>
      </p:sp>
      <p:sp>
        <p:nvSpPr>
          <p:cNvPr id="266" name="CustomShape 3"/>
          <p:cNvSpPr/>
          <p:nvPr/>
        </p:nvSpPr>
        <p:spPr>
          <a:xfrm>
            <a:off x="2843808" y="404640"/>
            <a:ext cx="5832648" cy="574920"/>
          </a:xfrm>
          <a:prstGeom prst="rect">
            <a:avLst/>
          </a:prstGeom>
          <a:noFill/>
        </p:spPr>
        <p:txBody>
          <a:bodyPr lIns="90000" tIns="45000" rIns="90000" bIns="45000"/>
          <a:lstStyle/>
          <a:p>
            <a:pPr algn="ctr"/>
            <a:r>
              <a:rPr lang="es-ES" sz="2000" dirty="0" smtClean="0">
                <a:solidFill>
                  <a:srgbClr val="000000"/>
                </a:solidFill>
                <a:latin typeface="Calibri"/>
              </a:rPr>
              <a:t>Herramientas  electrónicas relacionadas con contratación administrativa </a:t>
            </a:r>
            <a:r>
              <a:rPr lang="es-ES" sz="2000" dirty="0" smtClean="0">
                <a:solidFill>
                  <a:srgbClr val="000000"/>
                </a:solidFill>
                <a:latin typeface="Calibri"/>
                <a:ea typeface="DejaVu Sans"/>
              </a:rPr>
              <a:t>reutilizadas e integradas </a:t>
            </a:r>
            <a:endParaRPr lang="es-ES" sz="2000" dirty="0"/>
          </a:p>
        </p:txBody>
      </p:sp>
      <p:sp>
        <p:nvSpPr>
          <p:cNvPr id="267" name="CustomShape 4"/>
          <p:cNvSpPr/>
          <p:nvPr/>
        </p:nvSpPr>
        <p:spPr>
          <a:xfrm>
            <a:off x="755640" y="1557360"/>
            <a:ext cx="7700760" cy="4110120"/>
          </a:xfrm>
          <a:prstGeom prst="rect">
            <a:avLst/>
          </a:prstGeom>
          <a:noFill/>
        </p:spPr>
      </p:sp>
      <p:graphicFrame>
        <p:nvGraphicFramePr>
          <p:cNvPr id="268" name="Table 5"/>
          <p:cNvGraphicFramePr/>
          <p:nvPr>
            <p:extLst>
              <p:ext uri="{D42A27DB-BD31-4B8C-83A1-F6EECF244321}">
                <p14:modId xmlns:p14="http://schemas.microsoft.com/office/powerpoint/2010/main" val="2065496477"/>
              </p:ext>
            </p:extLst>
          </p:nvPr>
        </p:nvGraphicFramePr>
        <p:xfrm>
          <a:off x="368128" y="1238666"/>
          <a:ext cx="8329832" cy="4927054"/>
        </p:xfrm>
        <a:graphic>
          <a:graphicData uri="http://schemas.openxmlformats.org/drawingml/2006/table">
            <a:tbl>
              <a:tblPr/>
              <a:tblGrid>
                <a:gridCol w="2244151"/>
                <a:gridCol w="2024279"/>
                <a:gridCol w="2037123"/>
                <a:gridCol w="2024279"/>
              </a:tblGrid>
              <a:tr h="360040">
                <a:tc>
                  <a:txBody>
                    <a:bodyPr/>
                    <a:lstStyle/>
                    <a:p>
                      <a:pPr algn="ctr">
                        <a:lnSpc>
                          <a:spcPct val="100000"/>
                        </a:lnSpc>
                      </a:pPr>
                      <a:r>
                        <a:rPr lang="es-ES" sz="1200" b="1" dirty="0" smtClean="0">
                          <a:solidFill>
                            <a:srgbClr val="000000"/>
                          </a:solidFill>
                        </a:rPr>
                        <a:t>HERRAMIENTA</a:t>
                      </a:r>
                      <a:endParaRPr dirty="0"/>
                    </a:p>
                  </a:txBody>
                  <a:tcPr>
                    <a:solidFill>
                      <a:schemeClr val="accent2">
                        <a:lumMod val="40000"/>
                        <a:lumOff val="60000"/>
                      </a:schemeClr>
                    </a:solidFill>
                  </a:tcPr>
                </a:tc>
                <a:tc>
                  <a:txBody>
                    <a:bodyPr/>
                    <a:lstStyle/>
                    <a:p>
                      <a:pPr algn="ctr">
                        <a:lnSpc>
                          <a:spcPct val="100000"/>
                        </a:lnSpc>
                      </a:pPr>
                      <a:r>
                        <a:rPr lang="es-ES" sz="1200" b="1" dirty="0" smtClean="0">
                          <a:solidFill>
                            <a:srgbClr val="000000"/>
                          </a:solidFill>
                        </a:rPr>
                        <a:t>ORIGEN</a:t>
                      </a:r>
                      <a:endParaRPr dirty="0"/>
                    </a:p>
                  </a:txBody>
                  <a:tcPr>
                    <a:solidFill>
                      <a:schemeClr val="accent2">
                        <a:lumMod val="40000"/>
                        <a:lumOff val="60000"/>
                      </a:schemeClr>
                    </a:solidFill>
                  </a:tcPr>
                </a:tc>
                <a:tc>
                  <a:txBody>
                    <a:bodyPr/>
                    <a:lstStyle/>
                    <a:p>
                      <a:pPr algn="ctr">
                        <a:lnSpc>
                          <a:spcPct val="100000"/>
                        </a:lnSpc>
                      </a:pPr>
                      <a:r>
                        <a:rPr lang="es-ES" sz="1200" b="1" dirty="0" smtClean="0">
                          <a:solidFill>
                            <a:srgbClr val="000000"/>
                          </a:solidFill>
                        </a:rPr>
                        <a:t>FUNCIONALIDAD</a:t>
                      </a:r>
                      <a:endParaRPr dirty="0"/>
                    </a:p>
                  </a:txBody>
                  <a:tcPr>
                    <a:solidFill>
                      <a:schemeClr val="accent2">
                        <a:lumMod val="40000"/>
                        <a:lumOff val="60000"/>
                      </a:schemeClr>
                    </a:solidFill>
                  </a:tcPr>
                </a:tc>
                <a:tc>
                  <a:txBody>
                    <a:bodyPr/>
                    <a:lstStyle/>
                    <a:p>
                      <a:pPr algn="ctr">
                        <a:lnSpc>
                          <a:spcPct val="100000"/>
                        </a:lnSpc>
                      </a:pPr>
                      <a:r>
                        <a:rPr lang="es-ES" sz="1200" b="1" dirty="0" smtClean="0">
                          <a:solidFill>
                            <a:srgbClr val="000000"/>
                          </a:solidFill>
                        </a:rPr>
                        <a:t>FECHA INICIO</a:t>
                      </a:r>
                      <a:endParaRPr dirty="0"/>
                    </a:p>
                  </a:txBody>
                  <a:tcPr>
                    <a:solidFill>
                      <a:schemeClr val="accent2">
                        <a:lumMod val="40000"/>
                        <a:lumOff val="60000"/>
                      </a:schemeClr>
                    </a:solidFill>
                  </a:tcPr>
                </a:tc>
              </a:tr>
              <a:tr h="459720">
                <a:tc>
                  <a:txBody>
                    <a:bodyPr/>
                    <a:lstStyle/>
                    <a:p>
                      <a:pPr algn="ctr">
                        <a:lnSpc>
                          <a:spcPct val="100000"/>
                        </a:lnSpc>
                      </a:pPr>
                      <a:r>
                        <a:rPr lang="es-ES" sz="1200" b="1" dirty="0">
                          <a:solidFill>
                            <a:srgbClr val="000000"/>
                          </a:solidFill>
                        </a:rPr>
                        <a:t>REGISTRO </a:t>
                      </a:r>
                      <a:r>
                        <a:rPr lang="es-ES" sz="1200" b="1" dirty="0" smtClean="0">
                          <a:solidFill>
                            <a:srgbClr val="000000"/>
                          </a:solidFill>
                        </a:rPr>
                        <a:t>PRESENCIAL Y ELECTRONICO</a:t>
                      </a:r>
                      <a:endParaRPr sz="1200" b="1" dirty="0"/>
                    </a:p>
                  </a:txBody>
                  <a:tcPr/>
                </a:tc>
                <a:tc>
                  <a:txBody>
                    <a:bodyPr/>
                    <a:lstStyle/>
                    <a:p>
                      <a:pPr algn="ctr">
                        <a:lnSpc>
                          <a:spcPct val="100000"/>
                        </a:lnSpc>
                      </a:pPr>
                      <a:r>
                        <a:rPr lang="es-ES" sz="1200" dirty="0">
                          <a:solidFill>
                            <a:srgbClr val="000000"/>
                          </a:solidFill>
                        </a:rPr>
                        <a:t>MINETUR</a:t>
                      </a:r>
                      <a:endParaRPr sz="1200" dirty="0"/>
                    </a:p>
                    <a:p>
                      <a:pPr algn="ctr">
                        <a:lnSpc>
                          <a:spcPct val="100000"/>
                        </a:lnSpc>
                      </a:pPr>
                      <a:r>
                        <a:rPr lang="es-ES" sz="1200" dirty="0">
                          <a:solidFill>
                            <a:srgbClr val="000000"/>
                          </a:solidFill>
                        </a:rPr>
                        <a:t>(AL SIGM, antes </a:t>
                      </a:r>
                      <a:r>
                        <a:rPr lang="es-ES" sz="1200" dirty="0" err="1">
                          <a:solidFill>
                            <a:srgbClr val="000000"/>
                          </a:solidFill>
                        </a:rPr>
                        <a:t>Sigem</a:t>
                      </a:r>
                      <a:r>
                        <a:rPr lang="es-ES" sz="1200" dirty="0">
                          <a:solidFill>
                            <a:srgbClr val="000000"/>
                          </a:solidFill>
                        </a:rPr>
                        <a:t>)</a:t>
                      </a:r>
                      <a:endParaRPr sz="1200" dirty="0"/>
                    </a:p>
                  </a:txBody>
                  <a:tcPr/>
                </a:tc>
                <a:tc>
                  <a:txBody>
                    <a:bodyPr/>
                    <a:lstStyle/>
                    <a:p>
                      <a:pPr algn="ctr">
                        <a:lnSpc>
                          <a:spcPct val="100000"/>
                        </a:lnSpc>
                      </a:pPr>
                      <a:r>
                        <a:rPr lang="es-ES" sz="1200" dirty="0">
                          <a:solidFill>
                            <a:srgbClr val="000000"/>
                          </a:solidFill>
                        </a:rPr>
                        <a:t>Registro Telemático y </a:t>
                      </a:r>
                      <a:r>
                        <a:rPr lang="es-ES" sz="1200" dirty="0" smtClean="0">
                          <a:solidFill>
                            <a:srgbClr val="000000"/>
                          </a:solidFill>
                        </a:rPr>
                        <a:t>Presencial Entrada/Salida</a:t>
                      </a:r>
                      <a:endParaRPr sz="1200" dirty="0"/>
                    </a:p>
                  </a:txBody>
                  <a:tcPr/>
                </a:tc>
                <a:tc>
                  <a:txBody>
                    <a:bodyPr/>
                    <a:lstStyle/>
                    <a:p>
                      <a:pPr algn="ctr">
                        <a:lnSpc>
                          <a:spcPct val="100000"/>
                        </a:lnSpc>
                      </a:pPr>
                      <a:r>
                        <a:rPr lang="es-ES" sz="1200">
                          <a:solidFill>
                            <a:srgbClr val="000000"/>
                          </a:solidFill>
                        </a:rPr>
                        <a:t>11/2009 </a:t>
                      </a:r>
                      <a:endParaRPr sz="1200"/>
                    </a:p>
                  </a:txBody>
                  <a:tcPr/>
                </a:tc>
              </a:tr>
              <a:tr h="450000">
                <a:tc>
                  <a:txBody>
                    <a:bodyPr/>
                    <a:lstStyle/>
                    <a:p>
                      <a:pPr algn="ctr">
                        <a:lnSpc>
                          <a:spcPct val="100000"/>
                        </a:lnSpc>
                      </a:pPr>
                      <a:r>
                        <a:rPr lang="es-ES" sz="1200" b="1" dirty="0" smtClean="0">
                          <a:solidFill>
                            <a:srgbClr val="000000"/>
                          </a:solidFill>
                        </a:rPr>
                        <a:t>TRAMITADOR ELECTRÓNICO</a:t>
                      </a:r>
                      <a:endParaRPr sz="1200" b="1" dirty="0"/>
                    </a:p>
                  </a:txBody>
                  <a:tcPr/>
                </a:tc>
                <a:tc>
                  <a:txBody>
                    <a:bodyPr/>
                    <a:lstStyle/>
                    <a:p>
                      <a:pPr algn="ctr">
                        <a:lnSpc>
                          <a:spcPct val="100000"/>
                        </a:lnSpc>
                      </a:pPr>
                      <a:r>
                        <a:rPr lang="es-ES" sz="1200" dirty="0">
                          <a:solidFill>
                            <a:srgbClr val="000000"/>
                          </a:solidFill>
                        </a:rPr>
                        <a:t>MINETUR</a:t>
                      </a:r>
                      <a:endParaRPr sz="1200" dirty="0"/>
                    </a:p>
                    <a:p>
                      <a:pPr algn="ctr">
                        <a:lnSpc>
                          <a:spcPct val="100000"/>
                        </a:lnSpc>
                      </a:pPr>
                      <a:r>
                        <a:rPr lang="es-ES" sz="1200" dirty="0">
                          <a:solidFill>
                            <a:srgbClr val="000000"/>
                          </a:solidFill>
                        </a:rPr>
                        <a:t>(AL SIGM, antes </a:t>
                      </a:r>
                      <a:r>
                        <a:rPr lang="es-ES" sz="1200" dirty="0" err="1">
                          <a:solidFill>
                            <a:srgbClr val="000000"/>
                          </a:solidFill>
                        </a:rPr>
                        <a:t>Sigem</a:t>
                      </a:r>
                      <a:r>
                        <a:rPr lang="es-ES" sz="1200" dirty="0">
                          <a:solidFill>
                            <a:srgbClr val="000000"/>
                          </a:solidFill>
                        </a:rPr>
                        <a:t>)</a:t>
                      </a:r>
                      <a:endParaRPr sz="1200" dirty="0"/>
                    </a:p>
                  </a:txBody>
                  <a:tcPr/>
                </a:tc>
                <a:tc>
                  <a:txBody>
                    <a:bodyPr/>
                    <a:lstStyle/>
                    <a:p>
                      <a:pPr algn="ctr">
                        <a:lnSpc>
                          <a:spcPct val="100000"/>
                        </a:lnSpc>
                      </a:pPr>
                      <a:r>
                        <a:rPr lang="es-ES" sz="1200" dirty="0">
                          <a:solidFill>
                            <a:srgbClr val="000000"/>
                          </a:solidFill>
                        </a:rPr>
                        <a:t>Tramitador Procesos Electrónicos</a:t>
                      </a:r>
                      <a:endParaRPr sz="1200" dirty="0"/>
                    </a:p>
                  </a:txBody>
                  <a:tcPr/>
                </a:tc>
                <a:tc>
                  <a:txBody>
                    <a:bodyPr/>
                    <a:lstStyle/>
                    <a:p>
                      <a:pPr algn="ctr">
                        <a:lnSpc>
                          <a:spcPct val="100000"/>
                        </a:lnSpc>
                      </a:pPr>
                      <a:r>
                        <a:rPr lang="es-ES" sz="1200">
                          <a:solidFill>
                            <a:srgbClr val="000000"/>
                          </a:solidFill>
                        </a:rPr>
                        <a:t>03/2010</a:t>
                      </a:r>
                      <a:endParaRPr sz="1200"/>
                    </a:p>
                  </a:txBody>
                  <a:tcPr/>
                </a:tc>
              </a:tr>
              <a:tr h="459720">
                <a:tc>
                  <a:txBody>
                    <a:bodyPr/>
                    <a:lstStyle/>
                    <a:p>
                      <a:pPr algn="ctr">
                        <a:lnSpc>
                          <a:spcPct val="100000"/>
                        </a:lnSpc>
                      </a:pPr>
                      <a:r>
                        <a:rPr lang="es-ES" sz="1200" b="1" dirty="0">
                          <a:solidFill>
                            <a:srgbClr val="000000"/>
                          </a:solidFill>
                        </a:rPr>
                        <a:t>ARCHIVO ELECTRÓNICO</a:t>
                      </a:r>
                      <a:endParaRPr sz="1200" b="1" dirty="0"/>
                    </a:p>
                  </a:txBody>
                  <a:tcPr/>
                </a:tc>
                <a:tc>
                  <a:txBody>
                    <a:bodyPr/>
                    <a:lstStyle/>
                    <a:p>
                      <a:pPr algn="ctr">
                        <a:lnSpc>
                          <a:spcPct val="100000"/>
                        </a:lnSpc>
                      </a:pPr>
                      <a:r>
                        <a:rPr lang="es-ES" sz="1200" dirty="0">
                          <a:solidFill>
                            <a:srgbClr val="000000"/>
                          </a:solidFill>
                        </a:rPr>
                        <a:t>MINETUR</a:t>
                      </a:r>
                      <a:endParaRPr sz="1200" dirty="0"/>
                    </a:p>
                    <a:p>
                      <a:pPr algn="ctr">
                        <a:lnSpc>
                          <a:spcPct val="100000"/>
                        </a:lnSpc>
                      </a:pPr>
                      <a:r>
                        <a:rPr lang="es-ES" sz="1200" dirty="0">
                          <a:solidFill>
                            <a:srgbClr val="000000"/>
                          </a:solidFill>
                        </a:rPr>
                        <a:t>(AL SIGM, antes </a:t>
                      </a:r>
                      <a:r>
                        <a:rPr lang="es-ES" sz="1200" dirty="0" err="1">
                          <a:solidFill>
                            <a:srgbClr val="000000"/>
                          </a:solidFill>
                        </a:rPr>
                        <a:t>Sigem</a:t>
                      </a:r>
                      <a:r>
                        <a:rPr lang="es-ES" sz="1200" dirty="0">
                          <a:solidFill>
                            <a:srgbClr val="000000"/>
                          </a:solidFill>
                        </a:rPr>
                        <a:t>)</a:t>
                      </a:r>
                      <a:endParaRPr sz="1200" dirty="0"/>
                    </a:p>
                  </a:txBody>
                  <a:tcPr/>
                </a:tc>
                <a:tc>
                  <a:txBody>
                    <a:bodyPr/>
                    <a:lstStyle/>
                    <a:p>
                      <a:pPr algn="ctr">
                        <a:lnSpc>
                          <a:spcPct val="100000"/>
                        </a:lnSpc>
                      </a:pPr>
                      <a:r>
                        <a:rPr lang="es-ES" sz="1200" dirty="0">
                          <a:solidFill>
                            <a:srgbClr val="000000"/>
                          </a:solidFill>
                        </a:rPr>
                        <a:t>Archivo Documentos Electrónicos</a:t>
                      </a:r>
                      <a:endParaRPr sz="1200" dirty="0"/>
                    </a:p>
                  </a:txBody>
                  <a:tcPr/>
                </a:tc>
                <a:tc>
                  <a:txBody>
                    <a:bodyPr/>
                    <a:lstStyle/>
                    <a:p>
                      <a:pPr algn="ctr"/>
                      <a:r>
                        <a:rPr lang="es-ES" sz="1200" dirty="0" smtClean="0"/>
                        <a:t>En desarrollo</a:t>
                      </a:r>
                      <a:endParaRPr lang="es-ES" sz="1200" dirty="0"/>
                    </a:p>
                  </a:txBody>
                  <a:tcPr/>
                </a:tc>
              </a:tr>
              <a:tr h="351552">
                <a:tc>
                  <a:txBody>
                    <a:bodyPr/>
                    <a:lstStyle/>
                    <a:p>
                      <a:pPr algn="ctr">
                        <a:lnSpc>
                          <a:spcPct val="100000"/>
                        </a:lnSpc>
                      </a:pPr>
                      <a:r>
                        <a:rPr lang="es-ES" sz="1200" b="1" dirty="0">
                          <a:solidFill>
                            <a:srgbClr val="000000"/>
                          </a:solidFill>
                        </a:rPr>
                        <a:t>COMPARECE </a:t>
                      </a:r>
                      <a:endParaRPr sz="1200" b="1" dirty="0"/>
                    </a:p>
                  </a:txBody>
                  <a:tcPr/>
                </a:tc>
                <a:tc>
                  <a:txBody>
                    <a:bodyPr/>
                    <a:lstStyle/>
                    <a:p>
                      <a:pPr algn="ctr">
                        <a:lnSpc>
                          <a:spcPct val="100000"/>
                        </a:lnSpc>
                      </a:pPr>
                      <a:r>
                        <a:rPr lang="es-ES" sz="1200" dirty="0" smtClean="0">
                          <a:solidFill>
                            <a:srgbClr val="000000"/>
                          </a:solidFill>
                        </a:rPr>
                        <a:t>JCCM (más desarrollo propio)</a:t>
                      </a:r>
                      <a:endParaRPr sz="1200" dirty="0"/>
                    </a:p>
                  </a:txBody>
                  <a:tcPr/>
                </a:tc>
                <a:tc>
                  <a:txBody>
                    <a:bodyPr/>
                    <a:lstStyle/>
                    <a:p>
                      <a:pPr algn="ctr">
                        <a:lnSpc>
                          <a:spcPct val="100000"/>
                        </a:lnSpc>
                      </a:pPr>
                      <a:r>
                        <a:rPr lang="es-ES" sz="1200" dirty="0">
                          <a:solidFill>
                            <a:srgbClr val="000000"/>
                          </a:solidFill>
                        </a:rPr>
                        <a:t>Notificación electrónica de  resoluciones</a:t>
                      </a:r>
                      <a:endParaRPr sz="1200" dirty="0"/>
                    </a:p>
                  </a:txBody>
                  <a:tcPr/>
                </a:tc>
                <a:tc>
                  <a:txBody>
                    <a:bodyPr/>
                    <a:lstStyle/>
                    <a:p>
                      <a:pPr algn="ctr">
                        <a:lnSpc>
                          <a:spcPct val="100000"/>
                        </a:lnSpc>
                      </a:pPr>
                      <a:r>
                        <a:rPr lang="es-ES" sz="1200">
                          <a:solidFill>
                            <a:srgbClr val="000000"/>
                          </a:solidFill>
                        </a:rPr>
                        <a:t>01/2011</a:t>
                      </a:r>
                      <a:endParaRPr sz="1200"/>
                    </a:p>
                  </a:txBody>
                  <a:tcPr/>
                </a:tc>
              </a:tr>
              <a:tr h="459720">
                <a:tc>
                  <a:txBody>
                    <a:bodyPr/>
                    <a:lstStyle/>
                    <a:p>
                      <a:pPr algn="ctr">
                        <a:lnSpc>
                          <a:spcPct val="100000"/>
                        </a:lnSpc>
                      </a:pPr>
                      <a:r>
                        <a:rPr lang="es-ES" sz="1200" b="1" dirty="0" smtClean="0">
                          <a:solidFill>
                            <a:srgbClr val="000000"/>
                          </a:solidFill>
                        </a:rPr>
                        <a:t>SCSP</a:t>
                      </a:r>
                    </a:p>
                    <a:p>
                      <a:pPr algn="ctr">
                        <a:lnSpc>
                          <a:spcPct val="100000"/>
                        </a:lnSpc>
                      </a:pPr>
                      <a:r>
                        <a:rPr lang="es-ES" sz="1200" b="1" dirty="0" smtClean="0">
                          <a:solidFill>
                            <a:srgbClr val="000000"/>
                          </a:solidFill>
                        </a:rPr>
                        <a:t>(Certificados</a:t>
                      </a:r>
                      <a:r>
                        <a:rPr lang="es-ES" sz="1200" b="1" baseline="0" dirty="0" smtClean="0">
                          <a:solidFill>
                            <a:srgbClr val="000000"/>
                          </a:solidFill>
                        </a:rPr>
                        <a:t> sin Papel) </a:t>
                      </a:r>
                      <a:endParaRPr sz="1200" b="1" dirty="0"/>
                    </a:p>
                  </a:txBody>
                  <a:tcPr/>
                </a:tc>
                <a:tc>
                  <a:txBody>
                    <a:bodyPr/>
                    <a:lstStyle/>
                    <a:p>
                      <a:pPr algn="ctr">
                        <a:lnSpc>
                          <a:spcPct val="100000"/>
                        </a:lnSpc>
                      </a:pPr>
                      <a:r>
                        <a:rPr lang="es-ES" sz="1200" dirty="0">
                          <a:solidFill>
                            <a:srgbClr val="000000"/>
                          </a:solidFill>
                        </a:rPr>
                        <a:t>MINHAP </a:t>
                      </a:r>
                      <a:endParaRPr sz="1200" dirty="0"/>
                    </a:p>
                  </a:txBody>
                  <a:tcPr/>
                </a:tc>
                <a:tc>
                  <a:txBody>
                    <a:bodyPr/>
                    <a:lstStyle/>
                    <a:p>
                      <a:pPr algn="ctr">
                        <a:lnSpc>
                          <a:spcPct val="100000"/>
                        </a:lnSpc>
                      </a:pPr>
                      <a:r>
                        <a:rPr lang="es-ES" sz="1200" dirty="0" smtClean="0">
                          <a:solidFill>
                            <a:srgbClr val="000000"/>
                          </a:solidFill>
                        </a:rPr>
                        <a:t>Consulta electrón. datos otras AAPP sin papel (TGSS y AEAT)</a:t>
                      </a:r>
                      <a:endParaRPr sz="1200" dirty="0"/>
                    </a:p>
                  </a:txBody>
                  <a:tcPr/>
                </a:tc>
                <a:tc>
                  <a:txBody>
                    <a:bodyPr/>
                    <a:lstStyle/>
                    <a:p>
                      <a:pPr algn="ctr">
                        <a:lnSpc>
                          <a:spcPct val="100000"/>
                        </a:lnSpc>
                      </a:pPr>
                      <a:r>
                        <a:rPr lang="es-ES" sz="1200">
                          <a:solidFill>
                            <a:srgbClr val="000000"/>
                          </a:solidFill>
                        </a:rPr>
                        <a:t>04/2012</a:t>
                      </a:r>
                      <a:endParaRPr sz="1200"/>
                    </a:p>
                  </a:txBody>
                  <a:tcPr/>
                </a:tc>
              </a:tr>
              <a:tr h="459720">
                <a:tc>
                  <a:txBody>
                    <a:bodyPr/>
                    <a:lstStyle/>
                    <a:p>
                      <a:pPr algn="ctr">
                        <a:lnSpc>
                          <a:spcPct val="100000"/>
                        </a:lnSpc>
                      </a:pPr>
                      <a:r>
                        <a:rPr lang="es-ES" sz="1200" b="1" dirty="0">
                          <a:solidFill>
                            <a:srgbClr val="000000"/>
                          </a:solidFill>
                          <a:hlinkClick r:id="rId5"/>
                        </a:rPr>
                        <a:t>Plataforma de Contratación </a:t>
                      </a:r>
                      <a:r>
                        <a:rPr lang="es-ES" sz="1200" b="1" dirty="0" smtClean="0">
                          <a:solidFill>
                            <a:srgbClr val="000000"/>
                          </a:solidFill>
                          <a:hlinkClick r:id="rId5"/>
                        </a:rPr>
                        <a:t>PLASP</a:t>
                      </a:r>
                      <a:endParaRPr sz="1200" b="1" dirty="0"/>
                    </a:p>
                  </a:txBody>
                  <a:tcPr/>
                </a:tc>
                <a:tc>
                  <a:txBody>
                    <a:bodyPr/>
                    <a:lstStyle/>
                    <a:p>
                      <a:pPr algn="ctr">
                        <a:lnSpc>
                          <a:spcPct val="100000"/>
                        </a:lnSpc>
                      </a:pPr>
                      <a:r>
                        <a:rPr lang="es-ES" sz="1200" dirty="0" smtClean="0">
                          <a:solidFill>
                            <a:srgbClr val="000000"/>
                          </a:solidFill>
                        </a:rPr>
                        <a:t>MINHAP (DGPE)</a:t>
                      </a:r>
                      <a:endParaRPr sz="1200" dirty="0"/>
                    </a:p>
                  </a:txBody>
                  <a:tcPr/>
                </a:tc>
                <a:tc>
                  <a:txBody>
                    <a:bodyPr/>
                    <a:lstStyle/>
                    <a:p>
                      <a:pPr algn="ctr">
                        <a:lnSpc>
                          <a:spcPct val="100000"/>
                        </a:lnSpc>
                      </a:pPr>
                      <a:r>
                        <a:rPr lang="es-ES" sz="1200" dirty="0" smtClean="0">
                          <a:solidFill>
                            <a:srgbClr val="000000"/>
                          </a:solidFill>
                        </a:rPr>
                        <a:t>Perfil y</a:t>
                      </a:r>
                      <a:r>
                        <a:rPr lang="es-ES" sz="1200" baseline="0" dirty="0" smtClean="0">
                          <a:solidFill>
                            <a:srgbClr val="000000"/>
                          </a:solidFill>
                        </a:rPr>
                        <a:t> </a:t>
                      </a:r>
                      <a:r>
                        <a:rPr lang="es-ES" sz="1200" baseline="0" dirty="0" err="1" smtClean="0">
                          <a:solidFill>
                            <a:srgbClr val="000000"/>
                          </a:solidFill>
                        </a:rPr>
                        <a:t>t</a:t>
                      </a:r>
                      <a:r>
                        <a:rPr lang="es-ES" sz="1200" dirty="0" err="1" smtClean="0">
                          <a:solidFill>
                            <a:srgbClr val="000000"/>
                          </a:solidFill>
                        </a:rPr>
                        <a:t>ram</a:t>
                      </a:r>
                      <a:r>
                        <a:rPr lang="es-ES" sz="1200" dirty="0" smtClean="0">
                          <a:solidFill>
                            <a:srgbClr val="000000"/>
                          </a:solidFill>
                        </a:rPr>
                        <a:t>. y publicación </a:t>
                      </a:r>
                      <a:r>
                        <a:rPr lang="es-ES" sz="1200" dirty="0" err="1" smtClean="0">
                          <a:solidFill>
                            <a:srgbClr val="000000"/>
                          </a:solidFill>
                        </a:rPr>
                        <a:t>procedims</a:t>
                      </a:r>
                      <a:r>
                        <a:rPr lang="es-ES" sz="1200" dirty="0" smtClean="0">
                          <a:solidFill>
                            <a:srgbClr val="000000"/>
                          </a:solidFill>
                        </a:rPr>
                        <a:t>. contratación.</a:t>
                      </a:r>
                      <a:endParaRPr sz="1200" dirty="0"/>
                    </a:p>
                  </a:txBody>
                  <a:tcPr/>
                </a:tc>
                <a:tc>
                  <a:txBody>
                    <a:bodyPr/>
                    <a:lstStyle/>
                    <a:p>
                      <a:pPr algn="ctr">
                        <a:lnSpc>
                          <a:spcPct val="100000"/>
                        </a:lnSpc>
                      </a:pPr>
                      <a:r>
                        <a:rPr lang="es-ES" sz="1200" dirty="0">
                          <a:solidFill>
                            <a:srgbClr val="000000"/>
                          </a:solidFill>
                        </a:rPr>
                        <a:t>09/2013</a:t>
                      </a:r>
                      <a:endParaRPr sz="1200" dirty="0"/>
                    </a:p>
                  </a:txBody>
                  <a:tcPr/>
                </a:tc>
              </a:tr>
              <a:tr h="459720">
                <a:tc>
                  <a:txBody>
                    <a:bodyPr/>
                    <a:lstStyle/>
                    <a:p>
                      <a:pPr algn="ctr">
                        <a:lnSpc>
                          <a:spcPct val="100000"/>
                        </a:lnSpc>
                      </a:pPr>
                      <a:r>
                        <a:rPr lang="es-ES" sz="1200" b="1" dirty="0" smtClean="0">
                          <a:solidFill>
                            <a:srgbClr val="000000"/>
                          </a:solidFill>
                        </a:rPr>
                        <a:t>Portafirmas MINHAP</a:t>
                      </a:r>
                      <a:endParaRPr sz="1200" b="1" dirty="0"/>
                    </a:p>
                  </a:txBody>
                  <a:tcPr/>
                </a:tc>
                <a:tc>
                  <a:txBody>
                    <a:bodyPr/>
                    <a:lstStyle/>
                    <a:p>
                      <a:pPr algn="ctr">
                        <a:lnSpc>
                          <a:spcPct val="100000"/>
                        </a:lnSpc>
                      </a:pPr>
                      <a:r>
                        <a:rPr lang="es-ES" sz="1200" dirty="0" smtClean="0"/>
                        <a:t>MINHAP</a:t>
                      </a:r>
                      <a:endParaRPr sz="1200" dirty="0"/>
                    </a:p>
                  </a:txBody>
                  <a:tcPr/>
                </a:tc>
                <a:tc>
                  <a:txBody>
                    <a:bodyPr/>
                    <a:lstStyle/>
                    <a:p>
                      <a:pPr algn="ctr">
                        <a:lnSpc>
                          <a:spcPct val="100000"/>
                        </a:lnSpc>
                      </a:pPr>
                      <a:r>
                        <a:rPr lang="es-ES" sz="1200" dirty="0" smtClean="0">
                          <a:solidFill>
                            <a:srgbClr val="000000"/>
                          </a:solidFill>
                        </a:rPr>
                        <a:t>Firma electrónica de convenios y contratos</a:t>
                      </a:r>
                      <a:endParaRPr sz="1200" dirty="0"/>
                    </a:p>
                  </a:txBody>
                  <a:tcPr/>
                </a:tc>
                <a:tc>
                  <a:txBody>
                    <a:bodyPr/>
                    <a:lstStyle/>
                    <a:p>
                      <a:pPr algn="ctr">
                        <a:lnSpc>
                          <a:spcPct val="100000"/>
                        </a:lnSpc>
                      </a:pPr>
                      <a:r>
                        <a:rPr lang="es-ES" sz="1200" dirty="0" smtClean="0">
                          <a:solidFill>
                            <a:srgbClr val="000000"/>
                          </a:solidFill>
                        </a:rPr>
                        <a:t>2014</a:t>
                      </a:r>
                      <a:endParaRPr sz="1200" dirty="0"/>
                    </a:p>
                  </a:txBody>
                  <a:tcPr/>
                </a:tc>
              </a:tr>
              <a:tr h="433494">
                <a:tc>
                  <a:txBody>
                    <a:bodyPr/>
                    <a:lstStyle/>
                    <a:p>
                      <a:pPr algn="ctr">
                        <a:lnSpc>
                          <a:spcPct val="100000"/>
                        </a:lnSpc>
                      </a:pPr>
                      <a:r>
                        <a:rPr lang="es-ES" sz="1200" b="1" dirty="0" err="1" smtClean="0">
                          <a:solidFill>
                            <a:srgbClr val="000000"/>
                          </a:solidFill>
                        </a:rPr>
                        <a:t>FACe</a:t>
                      </a:r>
                      <a:endParaRPr sz="1200" b="1" dirty="0"/>
                    </a:p>
                  </a:txBody>
                  <a:tcPr/>
                </a:tc>
                <a:tc>
                  <a:txBody>
                    <a:bodyPr/>
                    <a:lstStyle/>
                    <a:p>
                      <a:pPr algn="ctr">
                        <a:lnSpc>
                          <a:spcPct val="100000"/>
                        </a:lnSpc>
                      </a:pPr>
                      <a:r>
                        <a:rPr lang="es-ES" sz="1200" dirty="0" smtClean="0">
                          <a:solidFill>
                            <a:srgbClr val="000000"/>
                          </a:solidFill>
                        </a:rPr>
                        <a:t>MINHAP/MINETUR</a:t>
                      </a:r>
                      <a:endParaRPr sz="1200" dirty="0"/>
                    </a:p>
                  </a:txBody>
                  <a:tcPr/>
                </a:tc>
                <a:tc>
                  <a:txBody>
                    <a:bodyPr/>
                    <a:lstStyle/>
                    <a:p>
                      <a:pPr algn="ctr">
                        <a:lnSpc>
                          <a:spcPct val="100000"/>
                        </a:lnSpc>
                      </a:pPr>
                      <a:r>
                        <a:rPr lang="es-ES" sz="1200" dirty="0" err="1" smtClean="0">
                          <a:solidFill>
                            <a:srgbClr val="000000"/>
                          </a:solidFill>
                        </a:rPr>
                        <a:t>Tram</a:t>
                      </a:r>
                      <a:r>
                        <a:rPr lang="es-ES" sz="1200" dirty="0" smtClean="0">
                          <a:solidFill>
                            <a:srgbClr val="000000"/>
                          </a:solidFill>
                        </a:rPr>
                        <a:t>. integral </a:t>
                      </a:r>
                      <a:r>
                        <a:rPr lang="es-ES" sz="1200" dirty="0">
                          <a:solidFill>
                            <a:srgbClr val="000000"/>
                          </a:solidFill>
                        </a:rPr>
                        <a:t>facturas </a:t>
                      </a:r>
                      <a:r>
                        <a:rPr lang="es-ES" sz="1200" dirty="0" err="1" smtClean="0">
                          <a:solidFill>
                            <a:srgbClr val="000000"/>
                          </a:solidFill>
                        </a:rPr>
                        <a:t>electr</a:t>
                      </a:r>
                      <a:r>
                        <a:rPr lang="es-ES" sz="1200" dirty="0" smtClean="0">
                          <a:solidFill>
                            <a:srgbClr val="000000"/>
                          </a:solidFill>
                        </a:rPr>
                        <a:t>.</a:t>
                      </a:r>
                      <a:endParaRPr sz="1200" dirty="0"/>
                    </a:p>
                  </a:txBody>
                  <a:tcPr/>
                </a:tc>
                <a:tc>
                  <a:txBody>
                    <a:bodyPr/>
                    <a:lstStyle/>
                    <a:p>
                      <a:pPr algn="ctr">
                        <a:lnSpc>
                          <a:spcPct val="100000"/>
                        </a:lnSpc>
                      </a:pPr>
                      <a:r>
                        <a:rPr lang="es-ES" sz="1200" dirty="0" smtClean="0">
                          <a:solidFill>
                            <a:srgbClr val="000000"/>
                          </a:solidFill>
                        </a:rPr>
                        <a:t>09/2014</a:t>
                      </a:r>
                      <a:endParaRPr sz="1200" dirty="0"/>
                    </a:p>
                  </a:txBody>
                  <a:tcPr/>
                </a:tc>
              </a:tr>
              <a:tr h="463320">
                <a:tc>
                  <a:txBody>
                    <a:bodyPr/>
                    <a:lstStyle/>
                    <a:p>
                      <a:pPr algn="ctr">
                        <a:lnSpc>
                          <a:spcPct val="100000"/>
                        </a:lnSpc>
                      </a:pPr>
                      <a:r>
                        <a:rPr lang="es-ES" sz="1200" b="1" u="sng" dirty="0" smtClean="0"/>
                        <a:t>Módulo de licitación electrónica</a:t>
                      </a:r>
                      <a:endParaRPr sz="1200" b="1" u="sng" dirty="0"/>
                    </a:p>
                  </a:txBody>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s-ES" sz="1200" dirty="0" smtClean="0">
                          <a:solidFill>
                            <a:srgbClr val="000000"/>
                          </a:solidFill>
                        </a:rPr>
                        <a:t>MINHAP (DGPE)</a:t>
                      </a:r>
                      <a:endParaRPr lang="es-ES" sz="1200" dirty="0" smtClean="0"/>
                    </a:p>
                  </a:txBody>
                  <a:tcPr/>
                </a:tc>
                <a:tc>
                  <a:txBody>
                    <a:bodyPr/>
                    <a:lstStyle/>
                    <a:p>
                      <a:pPr algn="ctr">
                        <a:lnSpc>
                          <a:spcPct val="100000"/>
                        </a:lnSpc>
                      </a:pPr>
                      <a:r>
                        <a:rPr lang="es-ES" sz="1200" dirty="0" smtClean="0"/>
                        <a:t>Presentación y gestión electrónica de plicas y más.</a:t>
                      </a:r>
                      <a:endParaRPr sz="1200" dirty="0"/>
                    </a:p>
                  </a:txBody>
                  <a:tcPr/>
                </a:tc>
                <a:tc>
                  <a:txBody>
                    <a:bodyPr/>
                    <a:lstStyle/>
                    <a:p>
                      <a:pPr algn="ctr">
                        <a:lnSpc>
                          <a:spcPct val="100000"/>
                        </a:lnSpc>
                      </a:pPr>
                      <a:r>
                        <a:rPr lang="es-ES" sz="1200" dirty="0" smtClean="0"/>
                        <a:t>En pruebas 11/2015</a:t>
                      </a:r>
                      <a:endParaRPr sz="1200" dirty="0"/>
                    </a:p>
                  </a:txBody>
                  <a:tcPr/>
                </a:tc>
              </a:tr>
              <a:tr h="374966">
                <a:tc>
                  <a:txBody>
                    <a:bodyPr/>
                    <a:lstStyle/>
                    <a:p>
                      <a:pPr algn="ctr">
                        <a:lnSpc>
                          <a:spcPct val="100000"/>
                        </a:lnSpc>
                      </a:pPr>
                      <a:r>
                        <a:rPr lang="es-ES" sz="1200" b="1" dirty="0" smtClean="0"/>
                        <a:t>Portal</a:t>
                      </a:r>
                      <a:r>
                        <a:rPr lang="es-ES" sz="1200" b="1" baseline="0" dirty="0" smtClean="0"/>
                        <a:t> de Transparencia Local</a:t>
                      </a:r>
                      <a:endParaRPr sz="1200" b="1" dirty="0"/>
                    </a:p>
                  </a:txBody>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s-ES" sz="1200" dirty="0" smtClean="0"/>
                        <a:t>MINHAP/FEMP</a:t>
                      </a:r>
                    </a:p>
                  </a:txBody>
                  <a:tcPr/>
                </a:tc>
                <a:tc>
                  <a:txBody>
                    <a:bodyPr/>
                    <a:lstStyle/>
                    <a:p>
                      <a:pPr algn="ctr">
                        <a:lnSpc>
                          <a:spcPct val="100000"/>
                        </a:lnSpc>
                      </a:pPr>
                      <a:r>
                        <a:rPr lang="es-ES" sz="1200" dirty="0" smtClean="0"/>
                        <a:t>Exigencias Ley Transparencia. Enlazado con PLASP  </a:t>
                      </a:r>
                      <a:endParaRPr sz="1200" dirty="0"/>
                    </a:p>
                  </a:txBody>
                  <a:tcPr/>
                </a:tc>
                <a:tc>
                  <a:txBody>
                    <a:bodyPr/>
                    <a:lstStyle/>
                    <a:p>
                      <a:pPr algn="ctr">
                        <a:lnSpc>
                          <a:spcPct val="100000"/>
                        </a:lnSpc>
                      </a:pPr>
                      <a:r>
                        <a:rPr lang="es-ES" sz="1200" dirty="0" smtClean="0"/>
                        <a:t>En preproducción 11/2015. Inminente</a:t>
                      </a:r>
                      <a:endParaRPr sz="1200" dirty="0"/>
                    </a:p>
                  </a:txBody>
                  <a:tcPr/>
                </a:tc>
              </a:tr>
            </a:tbl>
          </a:graphicData>
        </a:graphic>
      </p:graphicFrame>
    </p:spTree>
    <p:extLst>
      <p:ext uri="{BB962C8B-B14F-4D97-AF65-F5344CB8AC3E}">
        <p14:creationId xmlns:p14="http://schemas.microsoft.com/office/powerpoint/2010/main" val="321133238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4"/>
          <p:cNvPicPr>
            <a:picLocks noChangeAspect="1" noChangeArrowheads="1"/>
          </p:cNvPicPr>
          <p:nvPr/>
        </p:nvPicPr>
        <p:blipFill>
          <a:blip r:embed="rId3" cstate="print"/>
          <a:srcRect/>
          <a:stretch>
            <a:fillRect/>
          </a:stretch>
        </p:blipFill>
        <p:spPr bwMode="auto">
          <a:xfrm>
            <a:off x="323850" y="6165850"/>
            <a:ext cx="8429625" cy="428625"/>
          </a:xfrm>
          <a:prstGeom prst="rect">
            <a:avLst/>
          </a:prstGeom>
          <a:noFill/>
          <a:ln w="9525">
            <a:noFill/>
            <a:miter lim="800000"/>
            <a:headEnd/>
            <a:tailEnd/>
          </a:ln>
        </p:spPr>
      </p:pic>
      <p:sp>
        <p:nvSpPr>
          <p:cNvPr id="16386" name="11 Marcador de número de diapositiva"/>
          <p:cNvSpPr txBox="1">
            <a:spLocks noGrp="1"/>
          </p:cNvSpPr>
          <p:nvPr/>
        </p:nvSpPr>
        <p:spPr bwMode="auto">
          <a:xfrm>
            <a:off x="7358063" y="6286500"/>
            <a:ext cx="1419225" cy="357188"/>
          </a:xfrm>
          <a:prstGeom prst="rect">
            <a:avLst/>
          </a:prstGeom>
          <a:noFill/>
          <a:ln w="9525">
            <a:noFill/>
            <a:miter lim="800000"/>
            <a:headEnd/>
            <a:tailEnd/>
          </a:ln>
        </p:spPr>
        <p:txBody>
          <a:bodyPr anchor="ctr"/>
          <a:lstStyle/>
          <a:p>
            <a:pPr algn="r"/>
            <a:fld id="{49293051-BAFC-4484-B718-C0302BAE64C5}" type="slidenum">
              <a:rPr lang="es-ES" sz="1400" b="1">
                <a:latin typeface="Calibri" pitchFamily="34" charset="0"/>
              </a:rPr>
              <a:pPr algn="r"/>
              <a:t>4</a:t>
            </a:fld>
            <a:endParaRPr lang="es-ES" sz="1400" b="1">
              <a:latin typeface="Calibri" pitchFamily="34" charset="0"/>
            </a:endParaRPr>
          </a:p>
        </p:txBody>
      </p:sp>
      <p:pic>
        <p:nvPicPr>
          <p:cNvPr id="16387" name="Picture 7"/>
          <p:cNvPicPr>
            <a:picLocks noChangeAspect="1" noChangeArrowheads="1"/>
          </p:cNvPicPr>
          <p:nvPr/>
        </p:nvPicPr>
        <p:blipFill>
          <a:blip r:embed="rId4" cstate="print"/>
          <a:srcRect/>
          <a:stretch>
            <a:fillRect/>
          </a:stretch>
        </p:blipFill>
        <p:spPr bwMode="auto">
          <a:xfrm>
            <a:off x="179388" y="333375"/>
            <a:ext cx="2517775" cy="1260475"/>
          </a:xfrm>
          <a:prstGeom prst="rect">
            <a:avLst/>
          </a:prstGeom>
          <a:noFill/>
          <a:ln w="9525">
            <a:noFill/>
            <a:miter lim="800000"/>
            <a:headEnd/>
            <a:tailEnd/>
          </a:ln>
        </p:spPr>
      </p:pic>
      <p:sp>
        <p:nvSpPr>
          <p:cNvPr id="17" name="16 Rectángulo"/>
          <p:cNvSpPr/>
          <p:nvPr/>
        </p:nvSpPr>
        <p:spPr>
          <a:xfrm>
            <a:off x="2843213" y="620688"/>
            <a:ext cx="5857875" cy="8640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s-ES" sz="2400" dirty="0" smtClean="0">
              <a:solidFill>
                <a:srgbClr val="000000"/>
              </a:solidFill>
            </a:endParaRPr>
          </a:p>
          <a:p>
            <a:pPr algn="ctr"/>
            <a:r>
              <a:rPr lang="es-ES" sz="2400" dirty="0" smtClean="0">
                <a:solidFill>
                  <a:srgbClr val="000000"/>
                </a:solidFill>
              </a:rPr>
              <a:t>Necesidad de configuración electrónica</a:t>
            </a:r>
            <a:endParaRPr lang="es-ES" sz="2400" dirty="0">
              <a:solidFill>
                <a:srgbClr val="000000"/>
              </a:solidFill>
            </a:endParaRPr>
          </a:p>
          <a:p>
            <a:pPr algn="ctr">
              <a:lnSpc>
                <a:spcPct val="100000"/>
              </a:lnSpc>
            </a:pPr>
            <a:r>
              <a:rPr lang="es-ES" sz="2400" dirty="0" smtClean="0">
                <a:solidFill>
                  <a:srgbClr val="000000"/>
                </a:solidFill>
                <a:ea typeface="DejaVu Sans"/>
              </a:rPr>
              <a:t>de trámites y subprocesos  </a:t>
            </a:r>
            <a:endParaRPr lang="es-ES" sz="2400" dirty="0"/>
          </a:p>
          <a:p>
            <a:pPr algn="ctr" fontAlgn="auto">
              <a:spcBef>
                <a:spcPts val="0"/>
              </a:spcBef>
              <a:spcAft>
                <a:spcPts val="0"/>
              </a:spcAft>
              <a:defRPr/>
            </a:pPr>
            <a:endParaRPr lang="es-ES" sz="2400" dirty="0">
              <a:solidFill>
                <a:schemeClr val="tx1">
                  <a:lumMod val="95000"/>
                  <a:lumOff val="5000"/>
                </a:schemeClr>
              </a:solidFill>
              <a:latin typeface="+mj-lt"/>
            </a:endParaRPr>
          </a:p>
        </p:txBody>
      </p:sp>
      <p:sp>
        <p:nvSpPr>
          <p:cNvPr id="92220" name="Rectangle 60"/>
          <p:cNvSpPr>
            <a:spLocks noChangeArrowheads="1"/>
          </p:cNvSpPr>
          <p:nvPr/>
        </p:nvSpPr>
        <p:spPr bwMode="auto">
          <a:xfrm>
            <a:off x="611560" y="1628800"/>
            <a:ext cx="7848228" cy="4524315"/>
          </a:xfrm>
          <a:prstGeom prst="rect">
            <a:avLst/>
          </a:prstGeom>
          <a:noFill/>
          <a:ln w="9525">
            <a:noFill/>
            <a:miter lim="800000"/>
            <a:headEnd/>
            <a:tailEnd/>
          </a:ln>
        </p:spPr>
        <p:txBody>
          <a:bodyPr wrap="square">
            <a:spAutoFit/>
          </a:bodyPr>
          <a:lstStyle/>
          <a:p>
            <a:pPr algn="just"/>
            <a:r>
              <a:rPr lang="es-ES_tradnl" sz="2400" b="1" dirty="0" smtClean="0">
                <a:latin typeface="+mj-lt"/>
              </a:rPr>
              <a:t>1º</a:t>
            </a:r>
            <a:r>
              <a:rPr lang="es-ES_tradnl" sz="2400" dirty="0" smtClean="0">
                <a:latin typeface="+mj-lt"/>
              </a:rPr>
              <a:t>.-</a:t>
            </a:r>
            <a:r>
              <a:rPr lang="es-ES" sz="2400" dirty="0" smtClean="0">
                <a:latin typeface="+mj-lt"/>
              </a:rPr>
              <a:t> El</a:t>
            </a:r>
            <a:r>
              <a:rPr lang="es-ES" sz="2400" b="1" dirty="0" smtClean="0">
                <a:latin typeface="+mj-lt"/>
              </a:rPr>
              <a:t> </a:t>
            </a:r>
            <a:r>
              <a:rPr lang="es-ES" sz="2400" b="1" dirty="0">
                <a:latin typeface="+mj-lt"/>
              </a:rPr>
              <a:t>número de procedimientos administrativos distintos configurados por las leyes es enorme</a:t>
            </a:r>
            <a:r>
              <a:rPr lang="es-ES" sz="2400" dirty="0">
                <a:latin typeface="+mj-lt"/>
              </a:rPr>
              <a:t>, tal y como conoce cualquier especialista en la materia</a:t>
            </a:r>
            <a:r>
              <a:rPr lang="es-ES" sz="2400" dirty="0" smtClean="0">
                <a:latin typeface="+mj-lt"/>
              </a:rPr>
              <a:t>.</a:t>
            </a:r>
            <a:endParaRPr lang="es-ES_tradnl" sz="2400" dirty="0" smtClean="0">
              <a:latin typeface="+mj-lt"/>
            </a:endParaRPr>
          </a:p>
          <a:p>
            <a:pPr algn="just"/>
            <a:endParaRPr lang="es-ES_tradnl" sz="2400" dirty="0">
              <a:latin typeface="+mj-lt"/>
            </a:endParaRPr>
          </a:p>
          <a:p>
            <a:pPr algn="just"/>
            <a:r>
              <a:rPr lang="es-ES_tradnl" sz="2400" b="1" dirty="0" smtClean="0">
                <a:latin typeface="+mj-lt"/>
              </a:rPr>
              <a:t>2º</a:t>
            </a:r>
            <a:r>
              <a:rPr lang="es-ES_tradnl" sz="2400" dirty="0" smtClean="0">
                <a:latin typeface="+mj-lt"/>
              </a:rPr>
              <a:t>.- No obstante, </a:t>
            </a:r>
            <a:r>
              <a:rPr lang="es-ES" sz="2400" b="1" dirty="0" smtClean="0">
                <a:latin typeface="+mj-lt"/>
              </a:rPr>
              <a:t>cada </a:t>
            </a:r>
            <a:r>
              <a:rPr lang="es-ES" sz="2400" b="1" dirty="0">
                <a:latin typeface="+mj-lt"/>
              </a:rPr>
              <a:t>uno de ellos puede fácilmente descomponerse en un conjunto de trámites o subprocesos comunes</a:t>
            </a:r>
            <a:r>
              <a:rPr lang="es-ES" sz="2400" dirty="0">
                <a:latin typeface="+mj-lt"/>
              </a:rPr>
              <a:t> que, a efectos prácticos, se comportan en cada proceso administrativo como piezas de un puzle que debe seguir la pauta marcada en la norma de aplicación</a:t>
            </a:r>
            <a:r>
              <a:rPr lang="es-ES_tradnl" sz="2400" dirty="0" smtClean="0">
                <a:latin typeface="+mj-lt"/>
              </a:rPr>
              <a:t>.</a:t>
            </a:r>
          </a:p>
          <a:p>
            <a:pPr algn="just"/>
            <a:r>
              <a:rPr lang="es-ES_tradnl" sz="2400" dirty="0" smtClean="0">
                <a:latin typeface="+mj-lt"/>
              </a:rPr>
              <a:t> </a:t>
            </a:r>
            <a:endParaRPr lang="es-ES_tradnl" sz="2400" dirty="0">
              <a:latin typeface="+mj-lt"/>
            </a:endParaRPr>
          </a:p>
          <a:p>
            <a:pPr algn="just"/>
            <a:r>
              <a:rPr lang="es-ES_tradnl" sz="2400" b="1" dirty="0" smtClean="0">
                <a:latin typeface="+mj-lt"/>
              </a:rPr>
              <a:t>3º</a:t>
            </a:r>
            <a:r>
              <a:rPr lang="es-ES_tradnl" sz="2400" dirty="0" smtClean="0">
                <a:latin typeface="+mj-lt"/>
              </a:rPr>
              <a:t>.- Es clave</a:t>
            </a:r>
            <a:r>
              <a:rPr lang="es-ES" sz="2400" dirty="0" smtClean="0">
                <a:latin typeface="+mj-lt"/>
              </a:rPr>
              <a:t> para normalización y simplificación de procedimientos, imprescindible para </a:t>
            </a:r>
            <a:r>
              <a:rPr lang="es-ES" sz="2400" b="1" dirty="0" smtClean="0">
                <a:latin typeface="+mj-lt"/>
              </a:rPr>
              <a:t>su </a:t>
            </a:r>
            <a:r>
              <a:rPr lang="es-ES" sz="2400" b="1" dirty="0">
                <a:latin typeface="+mj-lt"/>
              </a:rPr>
              <a:t>gestión </a:t>
            </a:r>
            <a:r>
              <a:rPr lang="es-ES" sz="2400" b="1" dirty="0" smtClean="0">
                <a:latin typeface="+mj-lt"/>
              </a:rPr>
              <a:t>electrónica</a:t>
            </a:r>
            <a:r>
              <a:rPr lang="es-ES" sz="2400" dirty="0" smtClean="0">
                <a:latin typeface="+mj-lt"/>
              </a:rPr>
              <a:t>.</a:t>
            </a:r>
            <a:endParaRPr lang="es-ES_tradnl" sz="2400" dirty="0">
              <a:latin typeface="+mj-lt"/>
            </a:endParaRPr>
          </a:p>
        </p:txBody>
      </p:sp>
    </p:spTree>
    <p:extLst>
      <p:ext uri="{BB962C8B-B14F-4D97-AF65-F5344CB8AC3E}">
        <p14:creationId xmlns:p14="http://schemas.microsoft.com/office/powerpoint/2010/main" val="1427118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2220">
                                            <p:txEl>
                                              <p:pRg st="0" end="0"/>
                                            </p:txEl>
                                          </p:spTgt>
                                        </p:tgtEl>
                                        <p:attrNameLst>
                                          <p:attrName>style.visibility</p:attrName>
                                        </p:attrNameLst>
                                      </p:cBhvr>
                                      <p:to>
                                        <p:strVal val="visible"/>
                                      </p:to>
                                    </p:set>
                                    <p:animEffect transition="in" filter="box(in)">
                                      <p:cBhvr>
                                        <p:cTn id="7" dur="500"/>
                                        <p:tgtEl>
                                          <p:spTgt spid="922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2220">
                                            <p:txEl>
                                              <p:pRg st="2" end="2"/>
                                            </p:txEl>
                                          </p:spTgt>
                                        </p:tgtEl>
                                        <p:attrNameLst>
                                          <p:attrName>style.visibility</p:attrName>
                                        </p:attrNameLst>
                                      </p:cBhvr>
                                      <p:to>
                                        <p:strVal val="visible"/>
                                      </p:to>
                                    </p:set>
                                    <p:animEffect transition="in" filter="box(in)">
                                      <p:cBhvr>
                                        <p:cTn id="12" dur="500"/>
                                        <p:tgtEl>
                                          <p:spTgt spid="9222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92220">
                                            <p:txEl>
                                              <p:pRg st="3" end="3"/>
                                            </p:txEl>
                                          </p:spTgt>
                                        </p:tgtEl>
                                        <p:attrNameLst>
                                          <p:attrName>style.visibility</p:attrName>
                                        </p:attrNameLst>
                                      </p:cBhvr>
                                      <p:to>
                                        <p:strVal val="visible"/>
                                      </p:to>
                                    </p:set>
                                    <p:animEffect transition="in" filter="box(in)">
                                      <p:cBhvr>
                                        <p:cTn id="17" dur="500"/>
                                        <p:tgtEl>
                                          <p:spTgt spid="9222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92220">
                                            <p:txEl>
                                              <p:pRg st="4" end="4"/>
                                            </p:txEl>
                                          </p:spTgt>
                                        </p:tgtEl>
                                        <p:attrNameLst>
                                          <p:attrName>style.visibility</p:attrName>
                                        </p:attrNameLst>
                                      </p:cBhvr>
                                      <p:to>
                                        <p:strVal val="visible"/>
                                      </p:to>
                                    </p:set>
                                    <p:animEffect transition="in" filter="box(in)">
                                      <p:cBhvr>
                                        <p:cTn id="22" dur="500"/>
                                        <p:tgtEl>
                                          <p:spTgt spid="9222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9" name="Picture 4"/>
          <p:cNvPicPr/>
          <p:nvPr/>
        </p:nvPicPr>
        <p:blipFill>
          <a:blip r:embed="rId3" cstate="print"/>
          <a:stretch>
            <a:fillRect/>
          </a:stretch>
        </p:blipFill>
        <p:spPr>
          <a:xfrm>
            <a:off x="324000" y="6165720"/>
            <a:ext cx="8426520" cy="425520"/>
          </a:xfrm>
          <a:prstGeom prst="rect">
            <a:avLst/>
          </a:prstGeom>
        </p:spPr>
      </p:pic>
      <p:sp>
        <p:nvSpPr>
          <p:cNvPr id="270" name="CustomShape 1"/>
          <p:cNvSpPr/>
          <p:nvPr/>
        </p:nvSpPr>
        <p:spPr>
          <a:xfrm>
            <a:off x="7358040" y="6286680"/>
            <a:ext cx="1415880" cy="353880"/>
          </a:xfrm>
          <a:prstGeom prst="rect">
            <a:avLst/>
          </a:prstGeom>
          <a:noFill/>
        </p:spPr>
      </p:sp>
      <p:pic>
        <p:nvPicPr>
          <p:cNvPr id="271" name="Picture 7"/>
          <p:cNvPicPr/>
          <p:nvPr/>
        </p:nvPicPr>
        <p:blipFill>
          <a:blip r:embed="rId4" cstate="print"/>
          <a:stretch>
            <a:fillRect/>
          </a:stretch>
        </p:blipFill>
        <p:spPr>
          <a:xfrm>
            <a:off x="179280" y="333360"/>
            <a:ext cx="2514600" cy="1257120"/>
          </a:xfrm>
          <a:prstGeom prst="rect">
            <a:avLst/>
          </a:prstGeom>
        </p:spPr>
      </p:pic>
      <p:sp>
        <p:nvSpPr>
          <p:cNvPr id="272" name="CustomShape 2"/>
          <p:cNvSpPr/>
          <p:nvPr/>
        </p:nvSpPr>
        <p:spPr>
          <a:xfrm>
            <a:off x="2843280" y="404640"/>
            <a:ext cx="5854680" cy="1068480"/>
          </a:xfrm>
          <a:prstGeom prst="rect">
            <a:avLst/>
          </a:prstGeom>
          <a:solidFill>
            <a:srgbClr val="D9D9D9"/>
          </a:solidFill>
          <a:ln w="25560">
            <a:solidFill>
              <a:srgbClr val="3A5F8B"/>
            </a:solidFill>
            <a:round/>
          </a:ln>
        </p:spPr>
      </p:sp>
      <p:sp>
        <p:nvSpPr>
          <p:cNvPr id="273" name="CustomShape 3"/>
          <p:cNvSpPr/>
          <p:nvPr/>
        </p:nvSpPr>
        <p:spPr>
          <a:xfrm>
            <a:off x="2915816" y="404640"/>
            <a:ext cx="5641024" cy="574920"/>
          </a:xfrm>
          <a:prstGeom prst="rect">
            <a:avLst/>
          </a:prstGeom>
          <a:noFill/>
        </p:spPr>
        <p:txBody>
          <a:bodyPr lIns="90000" tIns="45000" rIns="90000" bIns="45000"/>
          <a:lstStyle/>
          <a:p>
            <a:pPr algn="ctr"/>
            <a:r>
              <a:rPr lang="es-ES" sz="2400" dirty="0" smtClean="0">
                <a:solidFill>
                  <a:srgbClr val="000000"/>
                </a:solidFill>
                <a:latin typeface="Calibri"/>
              </a:rPr>
              <a:t>Implantación de herramientas  electrónicas</a:t>
            </a:r>
          </a:p>
          <a:p>
            <a:pPr algn="ctr">
              <a:lnSpc>
                <a:spcPct val="100000"/>
              </a:lnSpc>
            </a:pPr>
            <a:r>
              <a:rPr lang="es-ES" sz="2400" dirty="0" smtClean="0">
                <a:solidFill>
                  <a:srgbClr val="000000"/>
                </a:solidFill>
                <a:latin typeface="Calibri"/>
                <a:ea typeface="DejaVu Sans"/>
              </a:rPr>
              <a:t>Subprocesos y otros desarrollos propios (1)  </a:t>
            </a:r>
            <a:endParaRPr lang="es-ES" sz="2400" dirty="0"/>
          </a:p>
        </p:txBody>
      </p:sp>
      <p:sp>
        <p:nvSpPr>
          <p:cNvPr id="274" name="CustomShape 4"/>
          <p:cNvSpPr/>
          <p:nvPr/>
        </p:nvSpPr>
        <p:spPr>
          <a:xfrm>
            <a:off x="755640" y="1557360"/>
            <a:ext cx="7700760" cy="4110120"/>
          </a:xfrm>
          <a:prstGeom prst="rect">
            <a:avLst/>
          </a:prstGeom>
          <a:noFill/>
        </p:spPr>
      </p:sp>
      <p:graphicFrame>
        <p:nvGraphicFramePr>
          <p:cNvPr id="275" name="Table 5"/>
          <p:cNvGraphicFramePr/>
          <p:nvPr>
            <p:extLst>
              <p:ext uri="{D42A27DB-BD31-4B8C-83A1-F6EECF244321}">
                <p14:modId xmlns:p14="http://schemas.microsoft.com/office/powerpoint/2010/main" val="630206112"/>
              </p:ext>
            </p:extLst>
          </p:nvPr>
        </p:nvGraphicFramePr>
        <p:xfrm>
          <a:off x="395536" y="1556793"/>
          <a:ext cx="8352928" cy="4587986"/>
        </p:xfrm>
        <a:graphic>
          <a:graphicData uri="http://schemas.openxmlformats.org/drawingml/2006/table">
            <a:tbl>
              <a:tblPr/>
              <a:tblGrid>
                <a:gridCol w="3049565"/>
                <a:gridCol w="3053373"/>
                <a:gridCol w="2249990"/>
              </a:tblGrid>
              <a:tr h="464445">
                <a:tc>
                  <a:txBody>
                    <a:bodyPr/>
                    <a:lstStyle/>
                    <a:p>
                      <a:pPr algn="ctr">
                        <a:lnSpc>
                          <a:spcPct val="100000"/>
                        </a:lnSpc>
                      </a:pPr>
                      <a:r>
                        <a:rPr lang="es-ES" sz="1400" b="1" dirty="0">
                          <a:solidFill>
                            <a:srgbClr val="000000"/>
                          </a:solidFill>
                        </a:rPr>
                        <a:t>HERRAMIENTA</a:t>
                      </a:r>
                      <a:endParaRPr sz="1400" dirty="0"/>
                    </a:p>
                  </a:txBody>
                  <a:tcPr>
                    <a:solidFill>
                      <a:schemeClr val="accent2">
                        <a:lumMod val="40000"/>
                        <a:lumOff val="60000"/>
                      </a:schemeClr>
                    </a:solidFill>
                  </a:tcPr>
                </a:tc>
                <a:tc>
                  <a:txBody>
                    <a:bodyPr/>
                    <a:lstStyle/>
                    <a:p>
                      <a:pPr algn="ctr">
                        <a:lnSpc>
                          <a:spcPct val="100000"/>
                        </a:lnSpc>
                      </a:pPr>
                      <a:r>
                        <a:rPr lang="es-ES" sz="1400" b="1" dirty="0">
                          <a:solidFill>
                            <a:srgbClr val="000000"/>
                          </a:solidFill>
                        </a:rPr>
                        <a:t>FUNCIONALIDAD</a:t>
                      </a:r>
                      <a:endParaRPr sz="1400" dirty="0"/>
                    </a:p>
                  </a:txBody>
                  <a:tcPr>
                    <a:solidFill>
                      <a:schemeClr val="accent2">
                        <a:lumMod val="40000"/>
                        <a:lumOff val="60000"/>
                      </a:schemeClr>
                    </a:solidFill>
                  </a:tcPr>
                </a:tc>
                <a:tc>
                  <a:txBody>
                    <a:bodyPr/>
                    <a:lstStyle/>
                    <a:p>
                      <a:pPr algn="ctr">
                        <a:lnSpc>
                          <a:spcPct val="100000"/>
                        </a:lnSpc>
                      </a:pPr>
                      <a:r>
                        <a:rPr lang="es-ES" sz="1400" b="1" dirty="0">
                          <a:solidFill>
                            <a:srgbClr val="000000"/>
                          </a:solidFill>
                        </a:rPr>
                        <a:t>FECHA INICIO</a:t>
                      </a:r>
                      <a:endParaRPr sz="1400" dirty="0"/>
                    </a:p>
                  </a:txBody>
                  <a:tcPr>
                    <a:solidFill>
                      <a:schemeClr val="accent2">
                        <a:lumMod val="40000"/>
                        <a:lumOff val="60000"/>
                      </a:schemeClr>
                    </a:solidFill>
                  </a:tcPr>
                </a:tc>
              </a:tr>
              <a:tr h="624412">
                <a:tc>
                  <a:txBody>
                    <a:bodyPr/>
                    <a:lstStyle/>
                    <a:p>
                      <a:pPr algn="ctr">
                        <a:lnSpc>
                          <a:spcPct val="100000"/>
                        </a:lnSpc>
                      </a:pPr>
                      <a:r>
                        <a:rPr lang="es-ES" sz="1200" b="1" dirty="0">
                          <a:solidFill>
                            <a:srgbClr val="000000"/>
                          </a:solidFill>
                        </a:rPr>
                        <a:t>Decretos Electrónicos</a:t>
                      </a:r>
                      <a:endParaRPr sz="1200" b="1" dirty="0"/>
                    </a:p>
                  </a:txBody>
                  <a:tcPr/>
                </a:tc>
                <a:tc>
                  <a:txBody>
                    <a:bodyPr/>
                    <a:lstStyle/>
                    <a:p>
                      <a:pPr algn="ctr">
                        <a:lnSpc>
                          <a:spcPct val="100000"/>
                        </a:lnSpc>
                      </a:pPr>
                      <a:r>
                        <a:rPr lang="es-ES" sz="1200" dirty="0">
                          <a:solidFill>
                            <a:srgbClr val="000000"/>
                          </a:solidFill>
                        </a:rPr>
                        <a:t>Firma </a:t>
                      </a:r>
                      <a:r>
                        <a:rPr lang="es-ES" sz="1200" dirty="0" smtClean="0">
                          <a:solidFill>
                            <a:srgbClr val="000000"/>
                          </a:solidFill>
                        </a:rPr>
                        <a:t>-e </a:t>
                      </a:r>
                      <a:r>
                        <a:rPr lang="es-ES" sz="1200" dirty="0">
                          <a:solidFill>
                            <a:srgbClr val="000000"/>
                          </a:solidFill>
                        </a:rPr>
                        <a:t>Decretos y notificaciones. </a:t>
                      </a:r>
                      <a:endParaRPr lang="es-ES" sz="1200" dirty="0" smtClean="0">
                        <a:solidFill>
                          <a:srgbClr val="000000"/>
                        </a:solidFill>
                      </a:endParaRPr>
                    </a:p>
                    <a:p>
                      <a:pPr algn="ctr">
                        <a:lnSpc>
                          <a:spcPct val="100000"/>
                        </a:lnSpc>
                      </a:pPr>
                      <a:r>
                        <a:rPr lang="es-ES" sz="1200" dirty="0" smtClean="0">
                          <a:solidFill>
                            <a:srgbClr val="000000"/>
                          </a:solidFill>
                        </a:rPr>
                        <a:t>Registro Telemático de notificaciones </a:t>
                      </a:r>
                      <a:r>
                        <a:rPr lang="es-ES" sz="1200" dirty="0">
                          <a:solidFill>
                            <a:srgbClr val="000000"/>
                          </a:solidFill>
                        </a:rPr>
                        <a:t>y Libro Electrónico de Decretos </a:t>
                      </a:r>
                      <a:endParaRPr sz="1200" dirty="0"/>
                    </a:p>
                  </a:txBody>
                  <a:tcPr/>
                </a:tc>
                <a:tc>
                  <a:txBody>
                    <a:bodyPr/>
                    <a:lstStyle/>
                    <a:p>
                      <a:pPr algn="ctr">
                        <a:lnSpc>
                          <a:spcPct val="100000"/>
                        </a:lnSpc>
                      </a:pPr>
                      <a:r>
                        <a:rPr lang="es-ES" sz="1200">
                          <a:solidFill>
                            <a:srgbClr val="000000"/>
                          </a:solidFill>
                        </a:rPr>
                        <a:t>03/2010 </a:t>
                      </a:r>
                      <a:endParaRPr sz="1200"/>
                    </a:p>
                  </a:txBody>
                  <a:tcPr/>
                </a:tc>
              </a:tr>
              <a:tr h="467119">
                <a:tc>
                  <a:txBody>
                    <a:bodyPr/>
                    <a:lstStyle/>
                    <a:p>
                      <a:pPr algn="ctr">
                        <a:lnSpc>
                          <a:spcPct val="100000"/>
                        </a:lnSpc>
                      </a:pPr>
                      <a:r>
                        <a:rPr lang="es-ES" sz="1200" b="1" dirty="0">
                          <a:solidFill>
                            <a:srgbClr val="000000"/>
                          </a:solidFill>
                        </a:rPr>
                        <a:t>Boletín Oficial Provincia </a:t>
                      </a:r>
                      <a:r>
                        <a:rPr lang="es-ES" sz="1200" b="1" dirty="0" smtClean="0">
                          <a:solidFill>
                            <a:srgbClr val="000000"/>
                          </a:solidFill>
                        </a:rPr>
                        <a:t> y subsede electrónica</a:t>
                      </a:r>
                      <a:endParaRPr sz="1200" b="1" dirty="0"/>
                    </a:p>
                  </a:txBody>
                  <a:tcPr/>
                </a:tc>
                <a:tc>
                  <a:txBody>
                    <a:bodyPr/>
                    <a:lstStyle/>
                    <a:p>
                      <a:pPr algn="ctr">
                        <a:lnSpc>
                          <a:spcPct val="100000"/>
                        </a:lnSpc>
                      </a:pPr>
                      <a:r>
                        <a:rPr lang="es-ES" sz="1200" dirty="0">
                          <a:solidFill>
                            <a:srgbClr val="000000"/>
                          </a:solidFill>
                        </a:rPr>
                        <a:t>Publicación Electrónica BOP. Remisión y firma electrónica anuncios</a:t>
                      </a:r>
                      <a:endParaRPr sz="1200" dirty="0"/>
                    </a:p>
                  </a:txBody>
                  <a:tcPr/>
                </a:tc>
                <a:tc>
                  <a:txBody>
                    <a:bodyPr/>
                    <a:lstStyle/>
                    <a:p>
                      <a:pPr algn="ctr">
                        <a:lnSpc>
                          <a:spcPct val="100000"/>
                        </a:lnSpc>
                      </a:pPr>
                      <a:r>
                        <a:rPr lang="es-ES" sz="1200" dirty="0">
                          <a:solidFill>
                            <a:srgbClr val="000000"/>
                          </a:solidFill>
                        </a:rPr>
                        <a:t>03/2010</a:t>
                      </a:r>
                      <a:endParaRPr sz="1200" dirty="0"/>
                    </a:p>
                  </a:txBody>
                  <a:tcPr/>
                </a:tc>
              </a:tr>
              <a:tr h="802815">
                <a:tc>
                  <a:txBody>
                    <a:bodyPr/>
                    <a:lstStyle/>
                    <a:p>
                      <a:pPr algn="ctr">
                        <a:lnSpc>
                          <a:spcPct val="100000"/>
                        </a:lnSpc>
                      </a:pPr>
                      <a:r>
                        <a:rPr lang="es-ES" sz="1200" b="1" dirty="0">
                          <a:solidFill>
                            <a:srgbClr val="000000"/>
                          </a:solidFill>
                        </a:rPr>
                        <a:t>Gestión Electrónica Órganos Colegiados</a:t>
                      </a:r>
                      <a:endParaRPr sz="1200" b="1" dirty="0"/>
                    </a:p>
                  </a:txBody>
                  <a:tcPr/>
                </a:tc>
                <a:tc>
                  <a:txBody>
                    <a:bodyPr/>
                    <a:lstStyle/>
                    <a:p>
                      <a:pPr algn="ctr">
                        <a:lnSpc>
                          <a:spcPct val="100000"/>
                        </a:lnSpc>
                      </a:pPr>
                      <a:r>
                        <a:rPr lang="es-ES" sz="1200" dirty="0">
                          <a:solidFill>
                            <a:srgbClr val="000000"/>
                          </a:solidFill>
                        </a:rPr>
                        <a:t>Firma-e de </a:t>
                      </a:r>
                      <a:r>
                        <a:rPr lang="es-ES" sz="1200" dirty="0" smtClean="0">
                          <a:solidFill>
                            <a:srgbClr val="000000"/>
                          </a:solidFill>
                        </a:rPr>
                        <a:t>convocatorias</a:t>
                      </a:r>
                      <a:r>
                        <a:rPr lang="es-ES" sz="1200" dirty="0">
                          <a:solidFill>
                            <a:srgbClr val="000000"/>
                          </a:solidFill>
                        </a:rPr>
                        <a:t>, </a:t>
                      </a:r>
                      <a:r>
                        <a:rPr lang="es-ES" sz="1200" dirty="0" smtClean="0">
                          <a:solidFill>
                            <a:srgbClr val="000000"/>
                          </a:solidFill>
                        </a:rPr>
                        <a:t>actas y audio-actas, certificados y notificaciones</a:t>
                      </a:r>
                      <a:r>
                        <a:rPr lang="es-ES" sz="1200" dirty="0">
                          <a:solidFill>
                            <a:srgbClr val="000000"/>
                          </a:solidFill>
                        </a:rPr>
                        <a:t>. </a:t>
                      </a:r>
                      <a:endParaRPr lang="es-ES" sz="1200" dirty="0" smtClean="0">
                        <a:solidFill>
                          <a:srgbClr val="000000"/>
                        </a:solidFill>
                      </a:endParaRPr>
                    </a:p>
                    <a:p>
                      <a:pPr algn="ctr">
                        <a:lnSpc>
                          <a:spcPct val="100000"/>
                        </a:lnSpc>
                      </a:pPr>
                      <a:r>
                        <a:rPr lang="es-ES" sz="1200" dirty="0" smtClean="0">
                          <a:solidFill>
                            <a:srgbClr val="000000"/>
                          </a:solidFill>
                        </a:rPr>
                        <a:t>Registro telemático notificaciones y </a:t>
                      </a:r>
                      <a:r>
                        <a:rPr lang="es-ES" sz="1200" dirty="0">
                          <a:solidFill>
                            <a:srgbClr val="000000"/>
                          </a:solidFill>
                        </a:rPr>
                        <a:t>Libro Electrónico de Actas</a:t>
                      </a:r>
                      <a:endParaRPr sz="1200" dirty="0"/>
                    </a:p>
                  </a:txBody>
                  <a:tcPr/>
                </a:tc>
                <a:tc>
                  <a:txBody>
                    <a:bodyPr/>
                    <a:lstStyle/>
                    <a:p>
                      <a:pPr algn="ctr">
                        <a:lnSpc>
                          <a:spcPct val="100000"/>
                        </a:lnSpc>
                      </a:pPr>
                      <a:r>
                        <a:rPr lang="es-ES" sz="1200">
                          <a:solidFill>
                            <a:srgbClr val="000000"/>
                          </a:solidFill>
                        </a:rPr>
                        <a:t>09/2010</a:t>
                      </a:r>
                      <a:endParaRPr sz="1200"/>
                    </a:p>
                  </a:txBody>
                  <a:tcPr/>
                </a:tc>
              </a:tr>
              <a:tr h="464445">
                <a:tc>
                  <a:txBody>
                    <a:bodyPr/>
                    <a:lstStyle/>
                    <a:p>
                      <a:pPr algn="ctr">
                        <a:lnSpc>
                          <a:spcPct val="100000"/>
                        </a:lnSpc>
                      </a:pPr>
                      <a:r>
                        <a:rPr lang="es-ES" sz="1200" b="1" dirty="0">
                          <a:solidFill>
                            <a:srgbClr val="000000"/>
                          </a:solidFill>
                        </a:rPr>
                        <a:t>Comunicación </a:t>
                      </a:r>
                      <a:r>
                        <a:rPr lang="es-ES" sz="1200" b="1" dirty="0" smtClean="0">
                          <a:solidFill>
                            <a:srgbClr val="000000"/>
                          </a:solidFill>
                        </a:rPr>
                        <a:t>Electrónica  </a:t>
                      </a:r>
                    </a:p>
                    <a:p>
                      <a:pPr algn="ctr">
                        <a:lnSpc>
                          <a:spcPct val="100000"/>
                        </a:lnSpc>
                      </a:pPr>
                      <a:r>
                        <a:rPr lang="es-ES" sz="1200" b="1" dirty="0" smtClean="0">
                          <a:solidFill>
                            <a:srgbClr val="000000"/>
                          </a:solidFill>
                        </a:rPr>
                        <a:t>(</a:t>
                      </a:r>
                      <a:r>
                        <a:rPr lang="es-ES" sz="1200" b="1" dirty="0">
                          <a:solidFill>
                            <a:srgbClr val="000000"/>
                          </a:solidFill>
                        </a:rPr>
                        <a:t>Carta Digital)</a:t>
                      </a:r>
                      <a:endParaRPr sz="1200" b="1" dirty="0"/>
                    </a:p>
                  </a:txBody>
                  <a:tcPr/>
                </a:tc>
                <a:tc>
                  <a:txBody>
                    <a:bodyPr/>
                    <a:lstStyle/>
                    <a:p>
                      <a:pPr algn="ctr">
                        <a:lnSpc>
                          <a:spcPct val="100000"/>
                        </a:lnSpc>
                      </a:pPr>
                      <a:r>
                        <a:rPr lang="es-ES" sz="1200" dirty="0">
                          <a:solidFill>
                            <a:srgbClr val="000000"/>
                          </a:solidFill>
                        </a:rPr>
                        <a:t>Firma-e de cualquier </a:t>
                      </a:r>
                      <a:r>
                        <a:rPr lang="es-ES" sz="1200" dirty="0" smtClean="0">
                          <a:solidFill>
                            <a:srgbClr val="000000"/>
                          </a:solidFill>
                        </a:rPr>
                        <a:t>documento. Posibilidad de Registro Telemático Salida</a:t>
                      </a:r>
                      <a:endParaRPr sz="1200" dirty="0"/>
                    </a:p>
                  </a:txBody>
                  <a:tcPr/>
                </a:tc>
                <a:tc>
                  <a:txBody>
                    <a:bodyPr/>
                    <a:lstStyle/>
                    <a:p>
                      <a:pPr algn="ctr">
                        <a:lnSpc>
                          <a:spcPct val="100000"/>
                        </a:lnSpc>
                      </a:pPr>
                      <a:r>
                        <a:rPr lang="es-ES" sz="1200">
                          <a:solidFill>
                            <a:srgbClr val="000000"/>
                          </a:solidFill>
                        </a:rPr>
                        <a:t>10/2010</a:t>
                      </a:r>
                      <a:endParaRPr sz="1200"/>
                    </a:p>
                  </a:txBody>
                  <a:tcPr/>
                </a:tc>
              </a:tr>
              <a:tr h="624412">
                <a:tc>
                  <a:txBody>
                    <a:bodyPr/>
                    <a:lstStyle/>
                    <a:p>
                      <a:pPr algn="ctr">
                        <a:lnSpc>
                          <a:spcPct val="100000"/>
                        </a:lnSpc>
                      </a:pPr>
                      <a:r>
                        <a:rPr lang="es-ES" sz="1200" b="1" dirty="0">
                          <a:solidFill>
                            <a:srgbClr val="000000"/>
                          </a:solidFill>
                        </a:rPr>
                        <a:t>Expediente Foliado con Índice </a:t>
                      </a:r>
                      <a:endParaRPr sz="1200" b="1" dirty="0"/>
                    </a:p>
                  </a:txBody>
                  <a:tcPr/>
                </a:tc>
                <a:tc>
                  <a:txBody>
                    <a:bodyPr/>
                    <a:lstStyle/>
                    <a:p>
                      <a:pPr algn="ctr">
                        <a:lnSpc>
                          <a:spcPct val="100000"/>
                        </a:lnSpc>
                      </a:pPr>
                      <a:r>
                        <a:rPr lang="es-ES" sz="1200" dirty="0">
                          <a:solidFill>
                            <a:srgbClr val="000000"/>
                          </a:solidFill>
                        </a:rPr>
                        <a:t>Recupera todos los </a:t>
                      </a:r>
                      <a:r>
                        <a:rPr lang="es-ES" sz="1200" dirty="0" smtClean="0">
                          <a:solidFill>
                            <a:srgbClr val="000000"/>
                          </a:solidFill>
                        </a:rPr>
                        <a:t>documentos </a:t>
                      </a:r>
                      <a:r>
                        <a:rPr lang="es-ES" sz="1200" dirty="0">
                          <a:solidFill>
                            <a:srgbClr val="000000"/>
                          </a:solidFill>
                        </a:rPr>
                        <a:t>firmados electrónicamente que forman parte de un expediente, anexa índice</a:t>
                      </a:r>
                      <a:endParaRPr sz="1200" dirty="0"/>
                    </a:p>
                  </a:txBody>
                  <a:tcPr/>
                </a:tc>
                <a:tc>
                  <a:txBody>
                    <a:bodyPr/>
                    <a:lstStyle/>
                    <a:p>
                      <a:pPr algn="ctr">
                        <a:lnSpc>
                          <a:spcPct val="100000"/>
                        </a:lnSpc>
                      </a:pPr>
                      <a:r>
                        <a:rPr lang="es-ES" sz="1200" dirty="0">
                          <a:solidFill>
                            <a:srgbClr val="000000"/>
                          </a:solidFill>
                        </a:rPr>
                        <a:t>11/2011</a:t>
                      </a:r>
                      <a:endParaRPr sz="1200" dirty="0"/>
                    </a:p>
                  </a:txBody>
                  <a:tcPr/>
                </a:tc>
              </a:tr>
              <a:tr h="464445">
                <a:tc>
                  <a:txBody>
                    <a:bodyPr/>
                    <a:lstStyle/>
                    <a:p>
                      <a:pPr algn="ctr">
                        <a:lnSpc>
                          <a:spcPct val="100000"/>
                        </a:lnSpc>
                      </a:pPr>
                      <a:r>
                        <a:rPr lang="es-ES" sz="1200" b="1" dirty="0">
                          <a:solidFill>
                            <a:srgbClr val="000000"/>
                          </a:solidFill>
                        </a:rPr>
                        <a:t>Tablón Electrónico Edictos</a:t>
                      </a:r>
                      <a:endParaRPr sz="1200" b="1" dirty="0"/>
                    </a:p>
                  </a:txBody>
                  <a:tcPr/>
                </a:tc>
                <a:tc>
                  <a:txBody>
                    <a:bodyPr/>
                    <a:lstStyle/>
                    <a:p>
                      <a:pPr algn="ctr">
                        <a:lnSpc>
                          <a:spcPct val="100000"/>
                        </a:lnSpc>
                      </a:pPr>
                      <a:r>
                        <a:rPr lang="es-ES" sz="1200" dirty="0">
                          <a:solidFill>
                            <a:srgbClr val="000000"/>
                          </a:solidFill>
                        </a:rPr>
                        <a:t>Publicación Electrónica. Remisión y firma electrónica </a:t>
                      </a:r>
                      <a:r>
                        <a:rPr lang="es-ES" sz="1200" dirty="0" smtClean="0">
                          <a:solidFill>
                            <a:srgbClr val="000000"/>
                          </a:solidFill>
                        </a:rPr>
                        <a:t>anuncios</a:t>
                      </a:r>
                      <a:endParaRPr sz="1200" dirty="0"/>
                    </a:p>
                  </a:txBody>
                  <a:tcPr/>
                </a:tc>
                <a:tc>
                  <a:txBody>
                    <a:bodyPr/>
                    <a:lstStyle/>
                    <a:p>
                      <a:pPr algn="ctr">
                        <a:lnSpc>
                          <a:spcPct val="100000"/>
                        </a:lnSpc>
                      </a:pPr>
                      <a:r>
                        <a:rPr lang="es-ES" sz="1200" dirty="0">
                          <a:solidFill>
                            <a:srgbClr val="000000"/>
                          </a:solidFill>
                        </a:rPr>
                        <a:t>05/2012</a:t>
                      </a:r>
                      <a:endParaRPr sz="1200" dirty="0"/>
                    </a:p>
                  </a:txBody>
                  <a:tcPr/>
                </a:tc>
              </a:tr>
              <a:tr h="624412">
                <a:tc>
                  <a:txBody>
                    <a:bodyPr/>
                    <a:lstStyle/>
                    <a:p>
                      <a:pPr algn="ctr">
                        <a:lnSpc>
                          <a:spcPct val="100000"/>
                        </a:lnSpc>
                      </a:pPr>
                      <a:r>
                        <a:rPr lang="es-ES" sz="1200" b="1" dirty="0">
                          <a:solidFill>
                            <a:srgbClr val="000000"/>
                          </a:solidFill>
                        </a:rPr>
                        <a:t>Subprocesos Diversos: Subsanación</a:t>
                      </a:r>
                      <a:r>
                        <a:rPr lang="es-ES" sz="1200" b="1" dirty="0" smtClean="0">
                          <a:solidFill>
                            <a:srgbClr val="000000"/>
                          </a:solidFill>
                        </a:rPr>
                        <a:t>, Trámite de audiencia, Justificación subvenciones </a:t>
                      </a:r>
                      <a:r>
                        <a:rPr lang="es-ES" sz="1200" b="1" dirty="0">
                          <a:solidFill>
                            <a:srgbClr val="000000"/>
                          </a:solidFill>
                        </a:rPr>
                        <a:t>...</a:t>
                      </a:r>
                      <a:endParaRPr sz="1200" b="1" dirty="0"/>
                    </a:p>
                  </a:txBody>
                  <a:tcPr/>
                </a:tc>
                <a:tc>
                  <a:txBody>
                    <a:bodyPr/>
                    <a:lstStyle/>
                    <a:p>
                      <a:pPr algn="ctr">
                        <a:lnSpc>
                          <a:spcPct val="100000"/>
                        </a:lnSpc>
                      </a:pPr>
                      <a:r>
                        <a:rPr lang="es-ES" sz="1200" dirty="0">
                          <a:solidFill>
                            <a:srgbClr val="000000"/>
                          </a:solidFill>
                        </a:rPr>
                        <a:t>Característicos de múltiples procedimientos, gestionados electrónicamente</a:t>
                      </a:r>
                      <a:endParaRPr sz="1200" dirty="0"/>
                    </a:p>
                  </a:txBody>
                  <a:tcPr/>
                </a:tc>
                <a:tc>
                  <a:txBody>
                    <a:bodyPr/>
                    <a:lstStyle/>
                    <a:p>
                      <a:pPr algn="ctr">
                        <a:lnSpc>
                          <a:spcPct val="100000"/>
                        </a:lnSpc>
                      </a:pPr>
                      <a:r>
                        <a:rPr lang="es-ES" sz="1200" dirty="0">
                          <a:solidFill>
                            <a:srgbClr val="000000"/>
                          </a:solidFill>
                        </a:rPr>
                        <a:t>2011/2012</a:t>
                      </a:r>
                      <a:endParaRPr sz="1200" dirty="0"/>
                    </a:p>
                  </a:txBody>
                  <a:tcPr/>
                </a:tc>
              </a:tr>
            </a:tbl>
          </a:graphicData>
        </a:graphic>
      </p:graphicFrame>
    </p:spTree>
    <p:extLst>
      <p:ext uri="{BB962C8B-B14F-4D97-AF65-F5344CB8AC3E}">
        <p14:creationId xmlns:p14="http://schemas.microsoft.com/office/powerpoint/2010/main" val="287290503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9" name="Picture 4"/>
          <p:cNvPicPr/>
          <p:nvPr/>
        </p:nvPicPr>
        <p:blipFill>
          <a:blip r:embed="rId3" cstate="print"/>
          <a:stretch>
            <a:fillRect/>
          </a:stretch>
        </p:blipFill>
        <p:spPr>
          <a:xfrm>
            <a:off x="324000" y="6165720"/>
            <a:ext cx="8426520" cy="425520"/>
          </a:xfrm>
          <a:prstGeom prst="rect">
            <a:avLst/>
          </a:prstGeom>
        </p:spPr>
      </p:pic>
      <p:sp>
        <p:nvSpPr>
          <p:cNvPr id="270" name="CustomShape 1"/>
          <p:cNvSpPr/>
          <p:nvPr/>
        </p:nvSpPr>
        <p:spPr>
          <a:xfrm>
            <a:off x="7358040" y="6286680"/>
            <a:ext cx="1415880" cy="353880"/>
          </a:xfrm>
          <a:prstGeom prst="rect">
            <a:avLst/>
          </a:prstGeom>
          <a:noFill/>
        </p:spPr>
      </p:sp>
      <p:pic>
        <p:nvPicPr>
          <p:cNvPr id="271" name="Picture 7"/>
          <p:cNvPicPr/>
          <p:nvPr/>
        </p:nvPicPr>
        <p:blipFill>
          <a:blip r:embed="rId4" cstate="print"/>
          <a:stretch>
            <a:fillRect/>
          </a:stretch>
        </p:blipFill>
        <p:spPr>
          <a:xfrm>
            <a:off x="179280" y="333360"/>
            <a:ext cx="2514600" cy="1257120"/>
          </a:xfrm>
          <a:prstGeom prst="rect">
            <a:avLst/>
          </a:prstGeom>
        </p:spPr>
      </p:pic>
      <p:sp>
        <p:nvSpPr>
          <p:cNvPr id="272" name="CustomShape 2"/>
          <p:cNvSpPr/>
          <p:nvPr/>
        </p:nvSpPr>
        <p:spPr>
          <a:xfrm>
            <a:off x="2843280" y="404640"/>
            <a:ext cx="5854680" cy="1068480"/>
          </a:xfrm>
          <a:prstGeom prst="rect">
            <a:avLst/>
          </a:prstGeom>
          <a:solidFill>
            <a:srgbClr val="D9D9D9"/>
          </a:solidFill>
          <a:ln w="25560">
            <a:solidFill>
              <a:srgbClr val="3A5F8B"/>
            </a:solidFill>
            <a:round/>
          </a:ln>
        </p:spPr>
      </p:sp>
      <p:sp>
        <p:nvSpPr>
          <p:cNvPr id="273" name="CustomShape 3"/>
          <p:cNvSpPr/>
          <p:nvPr/>
        </p:nvSpPr>
        <p:spPr>
          <a:xfrm>
            <a:off x="2915816" y="404640"/>
            <a:ext cx="5641024" cy="574920"/>
          </a:xfrm>
          <a:prstGeom prst="rect">
            <a:avLst/>
          </a:prstGeom>
          <a:noFill/>
        </p:spPr>
        <p:txBody>
          <a:bodyPr lIns="90000" tIns="45000" rIns="90000" bIns="45000"/>
          <a:lstStyle/>
          <a:p>
            <a:pPr algn="ctr"/>
            <a:r>
              <a:rPr lang="es-ES" sz="2400" dirty="0" smtClean="0">
                <a:solidFill>
                  <a:srgbClr val="000000"/>
                </a:solidFill>
                <a:latin typeface="Calibri"/>
              </a:rPr>
              <a:t>Implantación de herramientas  electrónicas Subprocesos y otros desarrollos propios (2)  </a:t>
            </a:r>
            <a:endParaRPr lang="es-ES" sz="2400" dirty="0" smtClean="0"/>
          </a:p>
          <a:p>
            <a:pPr algn="ctr"/>
            <a:endParaRPr lang="es-ES" sz="2000" dirty="0" smtClean="0">
              <a:solidFill>
                <a:srgbClr val="000000"/>
              </a:solidFill>
              <a:latin typeface="Calibri"/>
            </a:endParaRPr>
          </a:p>
        </p:txBody>
      </p:sp>
      <p:sp>
        <p:nvSpPr>
          <p:cNvPr id="274" name="CustomShape 4"/>
          <p:cNvSpPr/>
          <p:nvPr/>
        </p:nvSpPr>
        <p:spPr>
          <a:xfrm>
            <a:off x="755576" y="1916832"/>
            <a:ext cx="7700824" cy="3750648"/>
          </a:xfrm>
          <a:prstGeom prst="rect">
            <a:avLst/>
          </a:prstGeom>
          <a:noFill/>
        </p:spPr>
      </p:sp>
      <p:graphicFrame>
        <p:nvGraphicFramePr>
          <p:cNvPr id="275" name="Table 5"/>
          <p:cNvGraphicFramePr/>
          <p:nvPr>
            <p:extLst>
              <p:ext uri="{D42A27DB-BD31-4B8C-83A1-F6EECF244321}">
                <p14:modId xmlns:p14="http://schemas.microsoft.com/office/powerpoint/2010/main" val="985060266"/>
              </p:ext>
            </p:extLst>
          </p:nvPr>
        </p:nvGraphicFramePr>
        <p:xfrm>
          <a:off x="539551" y="1755008"/>
          <a:ext cx="8246496" cy="3896319"/>
        </p:xfrm>
        <a:graphic>
          <a:graphicData uri="http://schemas.openxmlformats.org/drawingml/2006/table">
            <a:tbl>
              <a:tblPr/>
              <a:tblGrid>
                <a:gridCol w="2999803"/>
                <a:gridCol w="3149015"/>
                <a:gridCol w="2097678"/>
              </a:tblGrid>
              <a:tr h="449856">
                <a:tc>
                  <a:txBody>
                    <a:bodyPr/>
                    <a:lstStyle/>
                    <a:p>
                      <a:pPr algn="ctr">
                        <a:lnSpc>
                          <a:spcPct val="100000"/>
                        </a:lnSpc>
                      </a:pPr>
                      <a:r>
                        <a:rPr lang="es-ES" sz="1200" b="1" dirty="0">
                          <a:solidFill>
                            <a:srgbClr val="000000"/>
                          </a:solidFill>
                        </a:rPr>
                        <a:t>HERRAMIENTA</a:t>
                      </a:r>
                      <a:endParaRPr dirty="0"/>
                    </a:p>
                  </a:txBody>
                  <a:tcPr>
                    <a:solidFill>
                      <a:schemeClr val="accent2">
                        <a:lumMod val="40000"/>
                        <a:lumOff val="60000"/>
                      </a:schemeClr>
                    </a:solidFill>
                  </a:tcPr>
                </a:tc>
                <a:tc>
                  <a:txBody>
                    <a:bodyPr/>
                    <a:lstStyle/>
                    <a:p>
                      <a:pPr algn="ctr">
                        <a:lnSpc>
                          <a:spcPct val="100000"/>
                        </a:lnSpc>
                      </a:pPr>
                      <a:r>
                        <a:rPr lang="es-ES" sz="1200" b="1" dirty="0">
                          <a:solidFill>
                            <a:srgbClr val="000000"/>
                          </a:solidFill>
                        </a:rPr>
                        <a:t>FUNCIONALIDAD</a:t>
                      </a:r>
                      <a:endParaRPr dirty="0"/>
                    </a:p>
                  </a:txBody>
                  <a:tcPr>
                    <a:solidFill>
                      <a:schemeClr val="accent2">
                        <a:lumMod val="40000"/>
                        <a:lumOff val="60000"/>
                      </a:schemeClr>
                    </a:solidFill>
                  </a:tcPr>
                </a:tc>
                <a:tc>
                  <a:txBody>
                    <a:bodyPr/>
                    <a:lstStyle/>
                    <a:p>
                      <a:pPr algn="ctr">
                        <a:lnSpc>
                          <a:spcPct val="100000"/>
                        </a:lnSpc>
                      </a:pPr>
                      <a:r>
                        <a:rPr lang="es-ES" sz="1200" b="1" dirty="0">
                          <a:solidFill>
                            <a:srgbClr val="000000"/>
                          </a:solidFill>
                        </a:rPr>
                        <a:t>FECHA INICIO</a:t>
                      </a:r>
                      <a:endParaRPr dirty="0"/>
                    </a:p>
                  </a:txBody>
                  <a:tcPr>
                    <a:solidFill>
                      <a:schemeClr val="accent2">
                        <a:lumMod val="40000"/>
                        <a:lumOff val="60000"/>
                      </a:schemeClr>
                    </a:solidFill>
                  </a:tcPr>
                </a:tc>
              </a:tr>
              <a:tr h="591295">
                <a:tc>
                  <a:txBody>
                    <a:bodyPr/>
                    <a:lstStyle/>
                    <a:p>
                      <a:pPr algn="ctr">
                        <a:lnSpc>
                          <a:spcPct val="100000"/>
                        </a:lnSpc>
                      </a:pPr>
                      <a:r>
                        <a:rPr lang="es-ES" sz="1200" b="1" dirty="0">
                          <a:solidFill>
                            <a:srgbClr val="000000"/>
                          </a:solidFill>
                        </a:rPr>
                        <a:t>Portal del Empleado </a:t>
                      </a:r>
                      <a:endParaRPr sz="1200" b="1" dirty="0"/>
                    </a:p>
                  </a:txBody>
                  <a:tcPr/>
                </a:tc>
                <a:tc>
                  <a:txBody>
                    <a:bodyPr/>
                    <a:lstStyle/>
                    <a:p>
                      <a:pPr algn="ctr">
                        <a:lnSpc>
                          <a:spcPct val="100000"/>
                        </a:lnSpc>
                      </a:pPr>
                      <a:r>
                        <a:rPr lang="es-ES" sz="1200" dirty="0">
                          <a:solidFill>
                            <a:srgbClr val="000000"/>
                          </a:solidFill>
                        </a:rPr>
                        <a:t>Información </a:t>
                      </a:r>
                      <a:r>
                        <a:rPr lang="es-ES" sz="1200" dirty="0" smtClean="0">
                          <a:solidFill>
                            <a:srgbClr val="000000"/>
                          </a:solidFill>
                        </a:rPr>
                        <a:t>diversa y </a:t>
                      </a:r>
                      <a:r>
                        <a:rPr lang="es-ES" sz="1200" dirty="0">
                          <a:solidFill>
                            <a:srgbClr val="000000"/>
                          </a:solidFill>
                        </a:rPr>
                        <a:t>tramitación electrónica procesos </a:t>
                      </a:r>
                      <a:r>
                        <a:rPr lang="es-ES" sz="1200" dirty="0" smtClean="0">
                          <a:solidFill>
                            <a:srgbClr val="000000"/>
                          </a:solidFill>
                        </a:rPr>
                        <a:t>personal </a:t>
                      </a:r>
                      <a:r>
                        <a:rPr lang="es-ES" sz="1200" dirty="0">
                          <a:solidFill>
                            <a:srgbClr val="000000"/>
                          </a:solidFill>
                        </a:rPr>
                        <a:t>(</a:t>
                      </a:r>
                      <a:r>
                        <a:rPr lang="es-ES" sz="1200" dirty="0" smtClean="0">
                          <a:solidFill>
                            <a:srgbClr val="000000"/>
                          </a:solidFill>
                        </a:rPr>
                        <a:t>Permisos y licencias, anticipos</a:t>
                      </a:r>
                      <a:r>
                        <a:rPr lang="es-ES" sz="1200" dirty="0">
                          <a:solidFill>
                            <a:srgbClr val="000000"/>
                          </a:solidFill>
                        </a:rPr>
                        <a:t>, </a:t>
                      </a:r>
                      <a:r>
                        <a:rPr lang="es-ES" sz="1200" dirty="0" smtClean="0">
                          <a:solidFill>
                            <a:srgbClr val="000000"/>
                          </a:solidFill>
                        </a:rPr>
                        <a:t>nóminas </a:t>
                      </a:r>
                      <a:r>
                        <a:rPr lang="es-ES" sz="1200" dirty="0">
                          <a:solidFill>
                            <a:srgbClr val="000000"/>
                          </a:solidFill>
                        </a:rPr>
                        <a:t>…).</a:t>
                      </a:r>
                      <a:endParaRPr sz="1200" dirty="0"/>
                    </a:p>
                  </a:txBody>
                  <a:tcPr/>
                </a:tc>
                <a:tc>
                  <a:txBody>
                    <a:bodyPr/>
                    <a:lstStyle/>
                    <a:p>
                      <a:pPr algn="ctr">
                        <a:lnSpc>
                          <a:spcPct val="100000"/>
                        </a:lnSpc>
                      </a:pPr>
                      <a:r>
                        <a:rPr lang="es-ES" sz="1200">
                          <a:solidFill>
                            <a:srgbClr val="000000"/>
                          </a:solidFill>
                        </a:rPr>
                        <a:t>06/2011</a:t>
                      </a:r>
                      <a:endParaRPr sz="1200"/>
                    </a:p>
                  </a:txBody>
                  <a:tcPr/>
                </a:tc>
              </a:tr>
              <a:tr h="512048">
                <a:tc>
                  <a:txBody>
                    <a:bodyPr/>
                    <a:lstStyle/>
                    <a:p>
                      <a:pPr algn="ctr">
                        <a:lnSpc>
                          <a:spcPct val="100000"/>
                        </a:lnSpc>
                      </a:pPr>
                      <a:r>
                        <a:rPr lang="es-ES" sz="1200" b="1" dirty="0">
                          <a:solidFill>
                            <a:srgbClr val="000000"/>
                          </a:solidFill>
                        </a:rPr>
                        <a:t>Portal del Diputado </a:t>
                      </a:r>
                      <a:endParaRPr sz="1200" b="1" dirty="0"/>
                    </a:p>
                  </a:txBody>
                  <a:tcPr/>
                </a:tc>
                <a:tc>
                  <a:txBody>
                    <a:bodyPr/>
                    <a:lstStyle/>
                    <a:p>
                      <a:pPr algn="ctr">
                        <a:lnSpc>
                          <a:spcPct val="100000"/>
                        </a:lnSpc>
                      </a:pPr>
                      <a:r>
                        <a:rPr lang="es-ES" sz="1200" dirty="0" smtClean="0">
                          <a:solidFill>
                            <a:srgbClr val="000000"/>
                          </a:solidFill>
                        </a:rPr>
                        <a:t>Información diversa y </a:t>
                      </a:r>
                      <a:r>
                        <a:rPr lang="es-ES" sz="1200" dirty="0">
                          <a:solidFill>
                            <a:srgbClr val="000000"/>
                          </a:solidFill>
                        </a:rPr>
                        <a:t>acceso electrónico </a:t>
                      </a:r>
                      <a:r>
                        <a:rPr lang="es-ES" sz="1200" dirty="0" err="1">
                          <a:solidFill>
                            <a:srgbClr val="000000"/>
                          </a:solidFill>
                        </a:rPr>
                        <a:t>docs</a:t>
                      </a:r>
                      <a:r>
                        <a:rPr lang="es-ES" sz="1200" dirty="0">
                          <a:solidFill>
                            <a:srgbClr val="000000"/>
                          </a:solidFill>
                        </a:rPr>
                        <a:t> expedientes en órganos colegiados </a:t>
                      </a:r>
                      <a:endParaRPr sz="1200" dirty="0"/>
                    </a:p>
                  </a:txBody>
                  <a:tcPr/>
                </a:tc>
                <a:tc>
                  <a:txBody>
                    <a:bodyPr/>
                    <a:lstStyle/>
                    <a:p>
                      <a:pPr algn="ctr">
                        <a:lnSpc>
                          <a:spcPct val="100000"/>
                        </a:lnSpc>
                      </a:pPr>
                      <a:r>
                        <a:rPr lang="es-ES" sz="1200">
                          <a:solidFill>
                            <a:srgbClr val="000000"/>
                          </a:solidFill>
                        </a:rPr>
                        <a:t>08/2011</a:t>
                      </a:r>
                      <a:endParaRPr sz="1200"/>
                    </a:p>
                  </a:txBody>
                  <a:tcPr/>
                </a:tc>
              </a:tr>
              <a:tr h="486896">
                <a:tc>
                  <a:txBody>
                    <a:bodyPr/>
                    <a:lstStyle/>
                    <a:p>
                      <a:pPr algn="ctr">
                        <a:lnSpc>
                          <a:spcPct val="100000"/>
                        </a:lnSpc>
                      </a:pPr>
                      <a:r>
                        <a:rPr lang="es-ES" sz="1200" b="1" dirty="0">
                          <a:solidFill>
                            <a:srgbClr val="000000"/>
                          </a:solidFill>
                        </a:rPr>
                        <a:t>Sede Electrónica</a:t>
                      </a:r>
                      <a:endParaRPr sz="1200" b="1" dirty="0"/>
                    </a:p>
                  </a:txBody>
                  <a:tcPr/>
                </a:tc>
                <a:tc>
                  <a:txBody>
                    <a:bodyPr/>
                    <a:lstStyle/>
                    <a:p>
                      <a:pPr algn="ctr">
                        <a:lnSpc>
                          <a:spcPct val="100000"/>
                        </a:lnSpc>
                      </a:pPr>
                      <a:r>
                        <a:rPr lang="es-ES" sz="1200" dirty="0">
                          <a:solidFill>
                            <a:srgbClr val="000000"/>
                          </a:solidFill>
                        </a:rPr>
                        <a:t>Las señaladas legalmente</a:t>
                      </a:r>
                      <a:endParaRPr sz="1200" dirty="0"/>
                    </a:p>
                  </a:txBody>
                  <a:tcPr/>
                </a:tc>
                <a:tc>
                  <a:txBody>
                    <a:bodyPr/>
                    <a:lstStyle/>
                    <a:p>
                      <a:pPr algn="ctr">
                        <a:lnSpc>
                          <a:spcPct val="100000"/>
                        </a:lnSpc>
                      </a:pPr>
                      <a:r>
                        <a:rPr lang="es-ES" sz="1200" dirty="0">
                          <a:solidFill>
                            <a:srgbClr val="000000"/>
                          </a:solidFill>
                        </a:rPr>
                        <a:t>01/2012</a:t>
                      </a:r>
                      <a:endParaRPr sz="1200" dirty="0"/>
                    </a:p>
                  </a:txBody>
                  <a:tcPr/>
                </a:tc>
              </a:tr>
              <a:tr h="576064">
                <a:tc>
                  <a:txBody>
                    <a:bodyPr/>
                    <a:lstStyle/>
                    <a:p>
                      <a:pPr algn="ctr">
                        <a:lnSpc>
                          <a:spcPct val="100000"/>
                        </a:lnSpc>
                      </a:pPr>
                      <a:r>
                        <a:rPr lang="es-ES" sz="1200" b="1" dirty="0" smtClean="0"/>
                        <a:t>Acceso a Mis Expedientes</a:t>
                      </a:r>
                      <a:endParaRPr sz="1200" b="1" dirty="0"/>
                    </a:p>
                  </a:txBody>
                  <a:tcPr/>
                </a:tc>
                <a:tc>
                  <a:txBody>
                    <a:bodyPr/>
                    <a:lstStyle/>
                    <a:p>
                      <a:pPr algn="ctr">
                        <a:lnSpc>
                          <a:spcPct val="100000"/>
                        </a:lnSpc>
                      </a:pPr>
                      <a:r>
                        <a:rPr lang="es-ES" sz="1200" dirty="0" smtClean="0"/>
                        <a:t>Acceso Electrónico a docs. registrados y al</a:t>
                      </a:r>
                    </a:p>
                    <a:p>
                      <a:pPr algn="ctr">
                        <a:lnSpc>
                          <a:spcPct val="100000"/>
                        </a:lnSpc>
                      </a:pPr>
                      <a:r>
                        <a:rPr lang="es-ES" sz="1200" dirty="0" smtClean="0"/>
                        <a:t>su estado de tramitación</a:t>
                      </a:r>
                      <a:endParaRPr sz="1200" dirty="0"/>
                    </a:p>
                  </a:txBody>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s-ES" sz="1200" dirty="0" smtClean="0"/>
                        <a:t>05/2014</a:t>
                      </a:r>
                      <a:endParaRPr sz="1200" dirty="0"/>
                    </a:p>
                  </a:txBody>
                  <a:tcPr/>
                </a:tc>
              </a:tr>
              <a:tr h="591295">
                <a:tc>
                  <a:txBody>
                    <a:bodyPr/>
                    <a:lstStyle/>
                    <a:p>
                      <a:pPr algn="ctr">
                        <a:lnSpc>
                          <a:spcPct val="100000"/>
                        </a:lnSpc>
                      </a:pPr>
                      <a:r>
                        <a:rPr lang="es-ES" sz="1200" b="1" dirty="0" err="1" smtClean="0"/>
                        <a:t>DPfaCtuRa</a:t>
                      </a:r>
                      <a:endParaRPr sz="1200" b="1" dirty="0"/>
                    </a:p>
                  </a:txBody>
                  <a:tcPr/>
                </a:tc>
                <a:tc>
                  <a:txBody>
                    <a:bodyPr/>
                    <a:lstStyle/>
                    <a:p>
                      <a:pPr algn="ctr">
                        <a:lnSpc>
                          <a:spcPct val="100000"/>
                        </a:lnSpc>
                      </a:pPr>
                      <a:r>
                        <a:rPr lang="es-ES" sz="1200" dirty="0" smtClean="0"/>
                        <a:t>Integra</a:t>
                      </a:r>
                      <a:r>
                        <a:rPr lang="es-ES" sz="1200" baseline="0" dirty="0" smtClean="0"/>
                        <a:t> </a:t>
                      </a:r>
                      <a:r>
                        <a:rPr lang="es-ES" sz="1200" baseline="0" dirty="0" err="1" smtClean="0"/>
                        <a:t>FACe</a:t>
                      </a:r>
                      <a:r>
                        <a:rPr lang="es-ES" sz="1200" baseline="0" dirty="0" smtClean="0"/>
                        <a:t>, Registro Contable de Facturas (</a:t>
                      </a:r>
                      <a:r>
                        <a:rPr lang="es-ES" sz="1200" baseline="0" dirty="0" err="1" smtClean="0"/>
                        <a:t>Sicalwin</a:t>
                      </a:r>
                      <a:r>
                        <a:rPr lang="es-ES" sz="1200" baseline="0" dirty="0" smtClean="0"/>
                        <a:t>), Registro Telemático y Tramitador ALSIGM</a:t>
                      </a:r>
                      <a:endParaRPr sz="1200" dirty="0"/>
                    </a:p>
                  </a:txBody>
                  <a:tcPr/>
                </a:tc>
                <a:tc>
                  <a:txBody>
                    <a:bodyPr/>
                    <a:lstStyle/>
                    <a:p>
                      <a:pPr algn="ctr">
                        <a:lnSpc>
                          <a:spcPct val="100000"/>
                        </a:lnSpc>
                      </a:pPr>
                      <a:r>
                        <a:rPr lang="es-ES" sz="1200" dirty="0" smtClean="0"/>
                        <a:t>08/2014</a:t>
                      </a:r>
                      <a:endParaRPr sz="1200" dirty="0"/>
                    </a:p>
                  </a:txBody>
                  <a:tcPr/>
                </a:tc>
              </a:tr>
              <a:tr h="591295">
                <a:tc>
                  <a:txBody>
                    <a:bodyPr/>
                    <a:lstStyle/>
                    <a:p>
                      <a:pPr algn="ctr">
                        <a:lnSpc>
                          <a:spcPct val="100000"/>
                        </a:lnSpc>
                      </a:pPr>
                      <a:r>
                        <a:rPr lang="es-ES" sz="1200" b="1" dirty="0" smtClean="0"/>
                        <a:t>Integración Tablón </a:t>
                      </a:r>
                      <a:r>
                        <a:rPr lang="es-ES" sz="1200" b="1" dirty="0" err="1" smtClean="0"/>
                        <a:t>Edictal</a:t>
                      </a:r>
                      <a:r>
                        <a:rPr lang="es-ES" sz="1200" b="1" dirty="0" smtClean="0"/>
                        <a:t> BOE</a:t>
                      </a:r>
                      <a:endParaRPr sz="1200" b="1" dirty="0"/>
                    </a:p>
                  </a:txBody>
                  <a:tcPr/>
                </a:tc>
                <a:tc>
                  <a:txBody>
                    <a:bodyPr/>
                    <a:lstStyle/>
                    <a:p>
                      <a:pPr algn="ctr">
                        <a:lnSpc>
                          <a:spcPct val="100000"/>
                        </a:lnSpc>
                      </a:pPr>
                      <a:r>
                        <a:rPr lang="es-ES" sz="1200" dirty="0" smtClean="0"/>
                        <a:t>Integra </a:t>
                      </a:r>
                      <a:r>
                        <a:rPr lang="es-ES" sz="1200" dirty="0" smtClean="0"/>
                        <a:t>mediante servicios web el Tablón </a:t>
                      </a:r>
                      <a:r>
                        <a:rPr lang="es-ES" sz="1200" dirty="0" err="1" smtClean="0"/>
                        <a:t>edictal</a:t>
                      </a:r>
                      <a:r>
                        <a:rPr lang="es-ES" sz="1200" dirty="0" smtClean="0"/>
                        <a:t> BOE con el tramitador AL SIGM</a:t>
                      </a:r>
                      <a:endParaRPr sz="1200" dirty="0"/>
                    </a:p>
                  </a:txBody>
                  <a:tcPr/>
                </a:tc>
                <a:tc>
                  <a:txBody>
                    <a:bodyPr/>
                    <a:lstStyle/>
                    <a:p>
                      <a:pPr algn="ctr">
                        <a:lnSpc>
                          <a:spcPct val="100000"/>
                        </a:lnSpc>
                      </a:pPr>
                      <a:r>
                        <a:rPr lang="es-ES" sz="1200" dirty="0" smtClean="0"/>
                        <a:t>05/2015</a:t>
                      </a:r>
                      <a:endParaRPr sz="1200" dirty="0"/>
                    </a:p>
                  </a:txBody>
                  <a:tcPr/>
                </a:tc>
              </a:tr>
            </a:tbl>
          </a:graphicData>
        </a:graphic>
      </p:graphicFrame>
    </p:spTree>
    <p:extLst>
      <p:ext uri="{BB962C8B-B14F-4D97-AF65-F5344CB8AC3E}">
        <p14:creationId xmlns:p14="http://schemas.microsoft.com/office/powerpoint/2010/main" val="78039840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4"/>
          <p:cNvPicPr>
            <a:picLocks noChangeAspect="1" noChangeArrowheads="1"/>
          </p:cNvPicPr>
          <p:nvPr/>
        </p:nvPicPr>
        <p:blipFill>
          <a:blip r:embed="rId3" cstate="print"/>
          <a:srcRect/>
          <a:stretch>
            <a:fillRect/>
          </a:stretch>
        </p:blipFill>
        <p:spPr bwMode="auto">
          <a:xfrm>
            <a:off x="323850" y="6165850"/>
            <a:ext cx="8429625" cy="428625"/>
          </a:xfrm>
          <a:prstGeom prst="rect">
            <a:avLst/>
          </a:prstGeom>
          <a:noFill/>
          <a:ln w="9525">
            <a:noFill/>
            <a:miter lim="800000"/>
            <a:headEnd/>
            <a:tailEnd/>
          </a:ln>
        </p:spPr>
      </p:pic>
      <p:sp>
        <p:nvSpPr>
          <p:cNvPr id="16386" name="11 Marcador de número de diapositiva"/>
          <p:cNvSpPr txBox="1">
            <a:spLocks noGrp="1"/>
          </p:cNvSpPr>
          <p:nvPr/>
        </p:nvSpPr>
        <p:spPr bwMode="auto">
          <a:xfrm>
            <a:off x="7358063" y="6286500"/>
            <a:ext cx="1419225" cy="357188"/>
          </a:xfrm>
          <a:prstGeom prst="rect">
            <a:avLst/>
          </a:prstGeom>
          <a:noFill/>
          <a:ln w="9525">
            <a:noFill/>
            <a:miter lim="800000"/>
            <a:headEnd/>
            <a:tailEnd/>
          </a:ln>
        </p:spPr>
        <p:txBody>
          <a:bodyPr anchor="ctr"/>
          <a:lstStyle/>
          <a:p>
            <a:pPr algn="r"/>
            <a:fld id="{49293051-BAFC-4484-B718-C0302BAE64C5}" type="slidenum">
              <a:rPr lang="es-ES" sz="1400" b="1">
                <a:latin typeface="Calibri" pitchFamily="34" charset="0"/>
              </a:rPr>
              <a:pPr algn="r"/>
              <a:t>7</a:t>
            </a:fld>
            <a:endParaRPr lang="es-ES" sz="1400" b="1">
              <a:latin typeface="Calibri" pitchFamily="34" charset="0"/>
            </a:endParaRPr>
          </a:p>
        </p:txBody>
      </p:sp>
      <p:pic>
        <p:nvPicPr>
          <p:cNvPr id="16387" name="Picture 7"/>
          <p:cNvPicPr>
            <a:picLocks noChangeAspect="1" noChangeArrowheads="1"/>
          </p:cNvPicPr>
          <p:nvPr/>
        </p:nvPicPr>
        <p:blipFill>
          <a:blip r:embed="rId4" cstate="print"/>
          <a:srcRect/>
          <a:stretch>
            <a:fillRect/>
          </a:stretch>
        </p:blipFill>
        <p:spPr bwMode="auto">
          <a:xfrm>
            <a:off x="179388" y="333375"/>
            <a:ext cx="2517775" cy="1260475"/>
          </a:xfrm>
          <a:prstGeom prst="rect">
            <a:avLst/>
          </a:prstGeom>
          <a:noFill/>
          <a:ln w="9525">
            <a:noFill/>
            <a:miter lim="800000"/>
            <a:headEnd/>
            <a:tailEnd/>
          </a:ln>
        </p:spPr>
      </p:pic>
      <p:sp>
        <p:nvSpPr>
          <p:cNvPr id="17" name="16 Rectángulo"/>
          <p:cNvSpPr/>
          <p:nvPr/>
        </p:nvSpPr>
        <p:spPr>
          <a:xfrm>
            <a:off x="2843213" y="620688"/>
            <a:ext cx="5857875" cy="86409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s-ES" sz="2400" dirty="0" smtClean="0">
              <a:solidFill>
                <a:srgbClr val="000000"/>
              </a:solidFill>
            </a:endParaRPr>
          </a:p>
          <a:p>
            <a:pPr algn="ctr"/>
            <a:r>
              <a:rPr lang="es-ES" sz="2400" dirty="0" smtClean="0">
                <a:solidFill>
                  <a:srgbClr val="000000"/>
                </a:solidFill>
              </a:rPr>
              <a:t>Configuración electrónica</a:t>
            </a:r>
            <a:endParaRPr lang="es-ES" sz="2400" dirty="0">
              <a:solidFill>
                <a:srgbClr val="000000"/>
              </a:solidFill>
            </a:endParaRPr>
          </a:p>
          <a:p>
            <a:pPr algn="ctr">
              <a:lnSpc>
                <a:spcPct val="100000"/>
              </a:lnSpc>
            </a:pPr>
            <a:r>
              <a:rPr lang="es-ES" sz="2400" dirty="0" smtClean="0">
                <a:solidFill>
                  <a:srgbClr val="000000"/>
                </a:solidFill>
                <a:ea typeface="DejaVu Sans"/>
              </a:rPr>
              <a:t>de procedimientos administrativos integrales  </a:t>
            </a:r>
            <a:endParaRPr lang="es-ES" sz="2400" dirty="0"/>
          </a:p>
          <a:p>
            <a:pPr algn="ctr" fontAlgn="auto">
              <a:spcBef>
                <a:spcPts val="0"/>
              </a:spcBef>
              <a:spcAft>
                <a:spcPts val="0"/>
              </a:spcAft>
              <a:defRPr/>
            </a:pPr>
            <a:endParaRPr lang="es-ES" sz="2400" dirty="0">
              <a:solidFill>
                <a:schemeClr val="tx1">
                  <a:lumMod val="95000"/>
                  <a:lumOff val="5000"/>
                </a:schemeClr>
              </a:solidFill>
              <a:latin typeface="+mj-lt"/>
            </a:endParaRPr>
          </a:p>
        </p:txBody>
      </p:sp>
      <p:sp>
        <p:nvSpPr>
          <p:cNvPr id="92220" name="Rectangle 60"/>
          <p:cNvSpPr>
            <a:spLocks noChangeArrowheads="1"/>
          </p:cNvSpPr>
          <p:nvPr/>
        </p:nvSpPr>
        <p:spPr bwMode="auto">
          <a:xfrm>
            <a:off x="611560" y="1628800"/>
            <a:ext cx="7848228" cy="4893647"/>
          </a:xfrm>
          <a:prstGeom prst="rect">
            <a:avLst/>
          </a:prstGeom>
          <a:noFill/>
          <a:ln w="9525">
            <a:noFill/>
            <a:miter lim="800000"/>
            <a:headEnd/>
            <a:tailEnd/>
          </a:ln>
        </p:spPr>
        <p:txBody>
          <a:bodyPr wrap="square">
            <a:spAutoFit/>
          </a:bodyPr>
          <a:lstStyle/>
          <a:p>
            <a:pPr algn="just"/>
            <a:r>
              <a:rPr lang="es-ES_tradnl" sz="2400" b="1" dirty="0" smtClean="0">
                <a:latin typeface="+mj-lt"/>
              </a:rPr>
              <a:t>1º</a:t>
            </a:r>
            <a:r>
              <a:rPr lang="es-ES_tradnl" sz="2400" dirty="0" smtClean="0">
                <a:latin typeface="+mj-lt"/>
              </a:rPr>
              <a:t>.- Cualquier</a:t>
            </a:r>
            <a:r>
              <a:rPr lang="es-ES" sz="2400" b="1" dirty="0" smtClean="0">
                <a:latin typeface="+mj-lt"/>
              </a:rPr>
              <a:t> procedimiento administrativo consiste </a:t>
            </a:r>
            <a:r>
              <a:rPr lang="es-ES" sz="2400" b="1" dirty="0">
                <a:latin typeface="+mj-lt"/>
              </a:rPr>
              <a:t>en una reunión ordenada de esos tipos de trámites y subprocesos,</a:t>
            </a:r>
            <a:r>
              <a:rPr lang="es-ES" sz="2400" dirty="0">
                <a:latin typeface="+mj-lt"/>
              </a:rPr>
              <a:t> combinada con la utilización de las herramientas y servicios públicos </a:t>
            </a:r>
            <a:r>
              <a:rPr lang="es-ES" sz="2400" dirty="0" smtClean="0">
                <a:latin typeface="+mj-lt"/>
              </a:rPr>
              <a:t>señalados </a:t>
            </a:r>
            <a:r>
              <a:rPr lang="es-ES" sz="2400" dirty="0">
                <a:latin typeface="+mj-lt"/>
              </a:rPr>
              <a:t>al </a:t>
            </a:r>
            <a:r>
              <a:rPr lang="es-ES" sz="2400" dirty="0" smtClean="0">
                <a:latin typeface="+mj-lt"/>
              </a:rPr>
              <a:t>inicio </a:t>
            </a:r>
            <a:r>
              <a:rPr lang="es-ES" sz="2400" dirty="0"/>
              <a:t>que en cada caso proceda </a:t>
            </a:r>
            <a:r>
              <a:rPr lang="es-ES" sz="2400" dirty="0" smtClean="0">
                <a:latin typeface="+mj-lt"/>
              </a:rPr>
              <a:t>(publicación en PLASP, DOUE, firma de contratos …).</a:t>
            </a:r>
          </a:p>
          <a:p>
            <a:pPr algn="just"/>
            <a:endParaRPr lang="es-ES_tradnl" sz="2400" dirty="0">
              <a:latin typeface="+mj-lt"/>
            </a:endParaRPr>
          </a:p>
          <a:p>
            <a:pPr algn="just"/>
            <a:r>
              <a:rPr lang="es-ES_tradnl" sz="2400" b="1" dirty="0" smtClean="0">
                <a:latin typeface="+mj-lt"/>
              </a:rPr>
              <a:t>2º</a:t>
            </a:r>
            <a:r>
              <a:rPr lang="es-ES_tradnl" sz="2400" dirty="0" smtClean="0">
                <a:latin typeface="+mj-lt"/>
              </a:rPr>
              <a:t>.- </a:t>
            </a:r>
            <a:r>
              <a:rPr lang="es-ES" sz="2400" b="1" dirty="0" smtClean="0">
                <a:latin typeface="+mj-lt"/>
              </a:rPr>
              <a:t>Esto permite, </a:t>
            </a:r>
            <a:r>
              <a:rPr lang="es-ES" sz="2400" b="1" dirty="0">
                <a:latin typeface="+mj-lt"/>
              </a:rPr>
              <a:t>además, resolver dos problemas </a:t>
            </a:r>
            <a:r>
              <a:rPr lang="es-ES" sz="2400" b="1" dirty="0" smtClean="0">
                <a:latin typeface="+mj-lt"/>
              </a:rPr>
              <a:t>cruciales</a:t>
            </a:r>
            <a:r>
              <a:rPr lang="es-ES" sz="2400" dirty="0" smtClean="0">
                <a:latin typeface="+mj-lt"/>
              </a:rPr>
              <a:t>:</a:t>
            </a:r>
          </a:p>
          <a:p>
            <a:pPr algn="just"/>
            <a:r>
              <a:rPr lang="es-ES" sz="2400" dirty="0" smtClean="0">
                <a:latin typeface="+mj-lt"/>
              </a:rPr>
              <a:t> </a:t>
            </a:r>
            <a:endParaRPr lang="es-ES" sz="2400" dirty="0">
              <a:latin typeface="+mj-lt"/>
            </a:endParaRPr>
          </a:p>
          <a:p>
            <a:pPr algn="just"/>
            <a:r>
              <a:rPr lang="es-ES" sz="2400" dirty="0">
                <a:latin typeface="+mj-lt"/>
              </a:rPr>
              <a:t> </a:t>
            </a:r>
            <a:r>
              <a:rPr lang="es-ES" sz="2400" dirty="0" smtClean="0">
                <a:latin typeface="+mj-lt"/>
              </a:rPr>
              <a:t>- </a:t>
            </a:r>
            <a:r>
              <a:rPr lang="es-ES" sz="2400" b="1" dirty="0" smtClean="0">
                <a:latin typeface="+mj-lt"/>
              </a:rPr>
              <a:t>la </a:t>
            </a:r>
            <a:r>
              <a:rPr lang="es-ES" sz="2400" b="1" dirty="0">
                <a:latin typeface="+mj-lt"/>
              </a:rPr>
              <a:t>necesaria flexibilidad</a:t>
            </a:r>
            <a:r>
              <a:rPr lang="es-ES" sz="2400" dirty="0">
                <a:latin typeface="+mj-lt"/>
              </a:rPr>
              <a:t> que ha de exigirse a la configuración de los procedimientos administrativos</a:t>
            </a:r>
            <a:r>
              <a:rPr lang="es-ES" sz="2400" dirty="0" smtClean="0">
                <a:latin typeface="+mj-lt"/>
              </a:rPr>
              <a:t>. </a:t>
            </a:r>
            <a:endParaRPr lang="es-ES" sz="2400" dirty="0">
              <a:latin typeface="+mj-lt"/>
            </a:endParaRPr>
          </a:p>
          <a:p>
            <a:pPr algn="just"/>
            <a:r>
              <a:rPr lang="es-ES" sz="2400" dirty="0">
                <a:latin typeface="+mj-lt"/>
              </a:rPr>
              <a:t> </a:t>
            </a:r>
            <a:r>
              <a:rPr lang="es-ES" sz="2400" dirty="0" smtClean="0">
                <a:latin typeface="+mj-lt"/>
              </a:rPr>
              <a:t>- el </a:t>
            </a:r>
            <a:r>
              <a:rPr lang="es-ES" sz="2400" dirty="0">
                <a:latin typeface="+mj-lt"/>
              </a:rPr>
              <a:t>de la </a:t>
            </a:r>
            <a:r>
              <a:rPr lang="es-ES" sz="2400" b="1" dirty="0">
                <a:latin typeface="+mj-lt"/>
              </a:rPr>
              <a:t>habitual interrelación </a:t>
            </a:r>
            <a:r>
              <a:rPr lang="es-ES" sz="2400" dirty="0">
                <a:latin typeface="+mj-lt"/>
              </a:rPr>
              <a:t>de los procesos administrativos. </a:t>
            </a:r>
            <a:endParaRPr lang="es-ES_tradnl" sz="2400" dirty="0">
              <a:latin typeface="+mj-lt"/>
            </a:endParaRPr>
          </a:p>
          <a:p>
            <a:pPr algn="just"/>
            <a:endParaRPr lang="es-ES_tradnl" sz="2400" dirty="0">
              <a:latin typeface="+mj-lt"/>
            </a:endParaRPr>
          </a:p>
        </p:txBody>
      </p:sp>
    </p:spTree>
    <p:extLst>
      <p:ext uri="{BB962C8B-B14F-4D97-AF65-F5344CB8AC3E}">
        <p14:creationId xmlns:p14="http://schemas.microsoft.com/office/powerpoint/2010/main" val="2118760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2220">
                                            <p:txEl>
                                              <p:pRg st="0" end="0"/>
                                            </p:txEl>
                                          </p:spTgt>
                                        </p:tgtEl>
                                        <p:attrNameLst>
                                          <p:attrName>style.visibility</p:attrName>
                                        </p:attrNameLst>
                                      </p:cBhvr>
                                      <p:to>
                                        <p:strVal val="visible"/>
                                      </p:to>
                                    </p:set>
                                    <p:animEffect transition="in" filter="box(in)">
                                      <p:cBhvr>
                                        <p:cTn id="7" dur="500"/>
                                        <p:tgtEl>
                                          <p:spTgt spid="922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2220">
                                            <p:txEl>
                                              <p:pRg st="2" end="2"/>
                                            </p:txEl>
                                          </p:spTgt>
                                        </p:tgtEl>
                                        <p:attrNameLst>
                                          <p:attrName>style.visibility</p:attrName>
                                        </p:attrNameLst>
                                      </p:cBhvr>
                                      <p:to>
                                        <p:strVal val="visible"/>
                                      </p:to>
                                    </p:set>
                                    <p:animEffect transition="in" filter="box(in)">
                                      <p:cBhvr>
                                        <p:cTn id="12" dur="500"/>
                                        <p:tgtEl>
                                          <p:spTgt spid="9222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92220">
                                            <p:txEl>
                                              <p:pRg st="3" end="3"/>
                                            </p:txEl>
                                          </p:spTgt>
                                        </p:tgtEl>
                                        <p:attrNameLst>
                                          <p:attrName>style.visibility</p:attrName>
                                        </p:attrNameLst>
                                      </p:cBhvr>
                                      <p:to>
                                        <p:strVal val="visible"/>
                                      </p:to>
                                    </p:set>
                                    <p:animEffect transition="in" filter="box(in)">
                                      <p:cBhvr>
                                        <p:cTn id="17" dur="500"/>
                                        <p:tgtEl>
                                          <p:spTgt spid="9222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92220">
                                            <p:txEl>
                                              <p:pRg st="4" end="4"/>
                                            </p:txEl>
                                          </p:spTgt>
                                        </p:tgtEl>
                                        <p:attrNameLst>
                                          <p:attrName>style.visibility</p:attrName>
                                        </p:attrNameLst>
                                      </p:cBhvr>
                                      <p:to>
                                        <p:strVal val="visible"/>
                                      </p:to>
                                    </p:set>
                                    <p:animEffect transition="in" filter="box(in)">
                                      <p:cBhvr>
                                        <p:cTn id="22" dur="500"/>
                                        <p:tgtEl>
                                          <p:spTgt spid="9222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92220">
                                            <p:txEl>
                                              <p:pRg st="5" end="5"/>
                                            </p:txEl>
                                          </p:spTgt>
                                        </p:tgtEl>
                                        <p:attrNameLst>
                                          <p:attrName>style.visibility</p:attrName>
                                        </p:attrNameLst>
                                      </p:cBhvr>
                                      <p:to>
                                        <p:strVal val="visible"/>
                                      </p:to>
                                    </p:set>
                                    <p:animEffect transition="in" filter="box(in)">
                                      <p:cBhvr>
                                        <p:cTn id="27" dur="500"/>
                                        <p:tgtEl>
                                          <p:spTgt spid="9222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 name="Picture 4"/>
          <p:cNvPicPr/>
          <p:nvPr/>
        </p:nvPicPr>
        <p:blipFill>
          <a:blip r:embed="rId3" cstate="print"/>
          <a:stretch>
            <a:fillRect/>
          </a:stretch>
        </p:blipFill>
        <p:spPr>
          <a:xfrm>
            <a:off x="324000" y="6165720"/>
            <a:ext cx="8426520" cy="425520"/>
          </a:xfrm>
          <a:prstGeom prst="rect">
            <a:avLst/>
          </a:prstGeom>
        </p:spPr>
      </p:pic>
      <p:sp>
        <p:nvSpPr>
          <p:cNvPr id="277" name="CustomShape 1"/>
          <p:cNvSpPr/>
          <p:nvPr/>
        </p:nvSpPr>
        <p:spPr>
          <a:xfrm>
            <a:off x="7358040" y="6286680"/>
            <a:ext cx="1415880" cy="353880"/>
          </a:xfrm>
          <a:prstGeom prst="rect">
            <a:avLst/>
          </a:prstGeom>
          <a:noFill/>
        </p:spPr>
      </p:sp>
      <p:pic>
        <p:nvPicPr>
          <p:cNvPr id="278" name="Picture 7"/>
          <p:cNvPicPr/>
          <p:nvPr/>
        </p:nvPicPr>
        <p:blipFill>
          <a:blip r:embed="rId4" cstate="print"/>
          <a:stretch>
            <a:fillRect/>
          </a:stretch>
        </p:blipFill>
        <p:spPr>
          <a:xfrm>
            <a:off x="179280" y="333360"/>
            <a:ext cx="2514600" cy="1257120"/>
          </a:xfrm>
          <a:prstGeom prst="rect">
            <a:avLst/>
          </a:prstGeom>
        </p:spPr>
      </p:pic>
      <p:sp>
        <p:nvSpPr>
          <p:cNvPr id="279" name="CustomShape 2"/>
          <p:cNvSpPr/>
          <p:nvPr/>
        </p:nvSpPr>
        <p:spPr>
          <a:xfrm>
            <a:off x="2843280" y="404640"/>
            <a:ext cx="5854680" cy="1068480"/>
          </a:xfrm>
          <a:prstGeom prst="rect">
            <a:avLst/>
          </a:prstGeom>
          <a:solidFill>
            <a:srgbClr val="D9D9D9"/>
          </a:solidFill>
          <a:ln w="25560">
            <a:solidFill>
              <a:srgbClr val="3A5F8B"/>
            </a:solidFill>
            <a:round/>
          </a:ln>
        </p:spPr>
      </p:sp>
      <p:sp>
        <p:nvSpPr>
          <p:cNvPr id="280" name="CustomShape 3"/>
          <p:cNvSpPr/>
          <p:nvPr/>
        </p:nvSpPr>
        <p:spPr>
          <a:xfrm>
            <a:off x="3059280" y="404640"/>
            <a:ext cx="5497560" cy="574920"/>
          </a:xfrm>
          <a:prstGeom prst="rect">
            <a:avLst/>
          </a:prstGeom>
          <a:noFill/>
        </p:spPr>
        <p:txBody>
          <a:bodyPr lIns="90000" tIns="45000" rIns="90000" bIns="45000"/>
          <a:lstStyle/>
          <a:p>
            <a:pPr algn="ctr"/>
            <a:r>
              <a:rPr lang="es-ES" sz="2000" dirty="0" smtClean="0">
                <a:solidFill>
                  <a:srgbClr val="000000"/>
                </a:solidFill>
                <a:latin typeface="Calibri"/>
              </a:rPr>
              <a:t>Implantación de herramientas  electrónicas P</a:t>
            </a:r>
            <a:r>
              <a:rPr lang="es-ES" sz="2000" dirty="0" smtClean="0">
                <a:solidFill>
                  <a:srgbClr val="000000"/>
                </a:solidFill>
                <a:latin typeface="Calibri"/>
                <a:ea typeface="DejaVu Sans"/>
              </a:rPr>
              <a:t>rocedimientos electrónicos integrales  (1)</a:t>
            </a:r>
            <a:endParaRPr lang="es-ES" sz="2000" dirty="0"/>
          </a:p>
        </p:txBody>
      </p:sp>
      <p:sp>
        <p:nvSpPr>
          <p:cNvPr id="281" name="CustomShape 4"/>
          <p:cNvSpPr/>
          <p:nvPr/>
        </p:nvSpPr>
        <p:spPr>
          <a:xfrm>
            <a:off x="755640" y="1557360"/>
            <a:ext cx="7700760" cy="4110120"/>
          </a:xfrm>
          <a:prstGeom prst="rect">
            <a:avLst/>
          </a:prstGeom>
          <a:noFill/>
        </p:spPr>
      </p:sp>
      <p:graphicFrame>
        <p:nvGraphicFramePr>
          <p:cNvPr id="282" name="Table 5"/>
          <p:cNvGraphicFramePr/>
          <p:nvPr>
            <p:extLst>
              <p:ext uri="{D42A27DB-BD31-4B8C-83A1-F6EECF244321}">
                <p14:modId xmlns:p14="http://schemas.microsoft.com/office/powerpoint/2010/main" val="3511772063"/>
              </p:ext>
            </p:extLst>
          </p:nvPr>
        </p:nvGraphicFramePr>
        <p:xfrm>
          <a:off x="545040" y="1772816"/>
          <a:ext cx="8228880" cy="3846247"/>
        </p:xfrm>
        <a:graphic>
          <a:graphicData uri="http://schemas.openxmlformats.org/drawingml/2006/table">
            <a:tbl>
              <a:tblPr/>
              <a:tblGrid>
                <a:gridCol w="3083400"/>
                <a:gridCol w="3087360"/>
                <a:gridCol w="2058120"/>
              </a:tblGrid>
              <a:tr h="346327">
                <a:tc>
                  <a:txBody>
                    <a:bodyPr/>
                    <a:lstStyle/>
                    <a:p>
                      <a:pPr algn="just">
                        <a:lnSpc>
                          <a:spcPct val="100000"/>
                        </a:lnSpc>
                      </a:pPr>
                      <a:r>
                        <a:rPr lang="es-ES" sz="1200" b="1" dirty="0">
                          <a:solidFill>
                            <a:srgbClr val="000000"/>
                          </a:solidFill>
                        </a:rPr>
                        <a:t>                </a:t>
                      </a:r>
                      <a:r>
                        <a:rPr lang="es-ES" sz="1200" b="1" dirty="0" smtClean="0">
                          <a:solidFill>
                            <a:srgbClr val="000000"/>
                          </a:solidFill>
                        </a:rPr>
                        <a:t>PROCEDIMIENTO</a:t>
                      </a:r>
                      <a:endParaRPr sz="1200" dirty="0"/>
                    </a:p>
                  </a:txBody>
                  <a:tcPr>
                    <a:solidFill>
                      <a:schemeClr val="accent2">
                        <a:lumMod val="40000"/>
                        <a:lumOff val="60000"/>
                      </a:schemeClr>
                    </a:solidFill>
                  </a:tcPr>
                </a:tc>
                <a:tc>
                  <a:txBody>
                    <a:bodyPr/>
                    <a:lstStyle/>
                    <a:p>
                      <a:pPr algn="ctr">
                        <a:lnSpc>
                          <a:spcPct val="100000"/>
                        </a:lnSpc>
                      </a:pPr>
                      <a:r>
                        <a:rPr lang="es-ES" sz="1200" b="1" dirty="0">
                          <a:solidFill>
                            <a:srgbClr val="000000"/>
                          </a:solidFill>
                        </a:rPr>
                        <a:t>FUNCIONALIDAD</a:t>
                      </a:r>
                      <a:endParaRPr sz="1200" dirty="0"/>
                    </a:p>
                  </a:txBody>
                  <a:tcPr>
                    <a:solidFill>
                      <a:schemeClr val="accent2">
                        <a:lumMod val="40000"/>
                        <a:lumOff val="60000"/>
                      </a:schemeClr>
                    </a:solidFill>
                  </a:tcPr>
                </a:tc>
                <a:tc>
                  <a:txBody>
                    <a:bodyPr/>
                    <a:lstStyle/>
                    <a:p>
                      <a:pPr algn="ctr">
                        <a:lnSpc>
                          <a:spcPct val="100000"/>
                        </a:lnSpc>
                      </a:pPr>
                      <a:r>
                        <a:rPr lang="es-ES" sz="1200" b="1" dirty="0">
                          <a:solidFill>
                            <a:srgbClr val="000000"/>
                          </a:solidFill>
                        </a:rPr>
                        <a:t>FECHA INICIO</a:t>
                      </a:r>
                      <a:endParaRPr sz="1200" dirty="0"/>
                    </a:p>
                  </a:txBody>
                  <a:tcPr>
                    <a:solidFill>
                      <a:schemeClr val="accent2">
                        <a:lumMod val="40000"/>
                        <a:lumOff val="60000"/>
                      </a:schemeClr>
                    </a:solidFill>
                  </a:tcPr>
                </a:tc>
              </a:tr>
              <a:tr h="465120">
                <a:tc>
                  <a:txBody>
                    <a:bodyPr/>
                    <a:lstStyle/>
                    <a:p>
                      <a:pPr algn="ctr">
                        <a:lnSpc>
                          <a:spcPct val="100000"/>
                        </a:lnSpc>
                      </a:pPr>
                      <a:r>
                        <a:rPr lang="es-ES" sz="1200" b="1" dirty="0">
                          <a:solidFill>
                            <a:srgbClr val="000000"/>
                          </a:solidFill>
                        </a:rPr>
                        <a:t>Subvenciones Directas: diversas modalidades</a:t>
                      </a:r>
                      <a:endParaRPr sz="1200" b="1" dirty="0"/>
                    </a:p>
                  </a:txBody>
                  <a:tcPr/>
                </a:tc>
                <a:tc>
                  <a:txBody>
                    <a:bodyPr/>
                    <a:lstStyle/>
                    <a:p>
                      <a:pPr algn="ctr">
                        <a:lnSpc>
                          <a:spcPct val="100000"/>
                        </a:lnSpc>
                      </a:pPr>
                      <a:r>
                        <a:rPr lang="es-ES" sz="1200">
                          <a:solidFill>
                            <a:srgbClr val="000000"/>
                          </a:solidFill>
                        </a:rPr>
                        <a:t>Tramitación electrónica integral de procedimientos</a:t>
                      </a:r>
                      <a:endParaRPr sz="1200"/>
                    </a:p>
                  </a:txBody>
                  <a:tcPr/>
                </a:tc>
                <a:tc>
                  <a:txBody>
                    <a:bodyPr/>
                    <a:lstStyle/>
                    <a:p>
                      <a:pPr algn="ctr">
                        <a:lnSpc>
                          <a:spcPct val="100000"/>
                        </a:lnSpc>
                      </a:pPr>
                      <a:r>
                        <a:rPr lang="es-ES" sz="1200">
                          <a:solidFill>
                            <a:srgbClr val="000000"/>
                          </a:solidFill>
                        </a:rPr>
                        <a:t>08/2011 </a:t>
                      </a:r>
                      <a:endParaRPr sz="1200"/>
                    </a:p>
                  </a:txBody>
                  <a:tcPr/>
                </a:tc>
              </a:tr>
              <a:tr h="465120">
                <a:tc>
                  <a:txBody>
                    <a:bodyPr/>
                    <a:lstStyle/>
                    <a:p>
                      <a:pPr algn="ctr">
                        <a:lnSpc>
                          <a:spcPct val="100000"/>
                        </a:lnSpc>
                      </a:pPr>
                      <a:r>
                        <a:rPr lang="es-ES" sz="1200" b="1" dirty="0">
                          <a:solidFill>
                            <a:srgbClr val="000000"/>
                          </a:solidFill>
                        </a:rPr>
                        <a:t>Convocatorias de </a:t>
                      </a:r>
                      <a:r>
                        <a:rPr lang="es-ES" sz="1200" b="1" dirty="0" smtClean="0">
                          <a:solidFill>
                            <a:srgbClr val="000000"/>
                          </a:solidFill>
                        </a:rPr>
                        <a:t>Subvenciones</a:t>
                      </a:r>
                      <a:endParaRPr sz="1200" b="1" dirty="0"/>
                    </a:p>
                  </a:txBody>
                  <a:tcPr/>
                </a:tc>
                <a:tc>
                  <a:txBody>
                    <a:bodyPr/>
                    <a:lstStyle/>
                    <a:p>
                      <a:pPr algn="ctr">
                        <a:lnSpc>
                          <a:spcPct val="100000"/>
                        </a:lnSpc>
                      </a:pPr>
                      <a:r>
                        <a:rPr lang="es-ES" sz="1200" dirty="0">
                          <a:solidFill>
                            <a:srgbClr val="000000"/>
                          </a:solidFill>
                        </a:rPr>
                        <a:t>Tramitación electrónica integral de procedimientos</a:t>
                      </a:r>
                      <a:endParaRPr sz="1200" dirty="0"/>
                    </a:p>
                  </a:txBody>
                  <a:tcPr/>
                </a:tc>
                <a:tc>
                  <a:txBody>
                    <a:bodyPr/>
                    <a:lstStyle/>
                    <a:p>
                      <a:pPr algn="ctr">
                        <a:lnSpc>
                          <a:spcPct val="100000"/>
                        </a:lnSpc>
                      </a:pPr>
                      <a:r>
                        <a:rPr lang="es-ES" sz="1200">
                          <a:solidFill>
                            <a:srgbClr val="000000"/>
                          </a:solidFill>
                        </a:rPr>
                        <a:t>03/2012</a:t>
                      </a:r>
                      <a:endParaRPr sz="1200"/>
                    </a:p>
                  </a:txBody>
                  <a:tcPr/>
                </a:tc>
              </a:tr>
              <a:tr h="465120">
                <a:tc>
                  <a:txBody>
                    <a:bodyPr/>
                    <a:lstStyle/>
                    <a:p>
                      <a:pPr algn="ctr">
                        <a:lnSpc>
                          <a:spcPct val="100000"/>
                        </a:lnSpc>
                      </a:pPr>
                      <a:r>
                        <a:rPr lang="es-ES" sz="1200" b="1" dirty="0">
                          <a:solidFill>
                            <a:srgbClr val="000000"/>
                          </a:solidFill>
                        </a:rPr>
                        <a:t>Procedimientos Servicio </a:t>
                      </a:r>
                      <a:r>
                        <a:rPr lang="es-ES" sz="1200" b="1" dirty="0" smtClean="0">
                          <a:solidFill>
                            <a:srgbClr val="000000"/>
                          </a:solidFill>
                        </a:rPr>
                        <a:t> Provincial de </a:t>
                      </a:r>
                      <a:r>
                        <a:rPr lang="es-ES" sz="1200" b="1" dirty="0">
                          <a:solidFill>
                            <a:srgbClr val="000000"/>
                          </a:solidFill>
                        </a:rPr>
                        <a:t>Recaudación</a:t>
                      </a:r>
                      <a:endParaRPr sz="1200" b="1" dirty="0"/>
                    </a:p>
                  </a:txBody>
                  <a:tcPr/>
                </a:tc>
                <a:tc>
                  <a:txBody>
                    <a:bodyPr/>
                    <a:lstStyle/>
                    <a:p>
                      <a:pPr algn="ctr">
                        <a:lnSpc>
                          <a:spcPct val="100000"/>
                        </a:lnSpc>
                      </a:pPr>
                      <a:r>
                        <a:rPr lang="es-ES" sz="1200">
                          <a:solidFill>
                            <a:srgbClr val="000000"/>
                          </a:solidFill>
                        </a:rPr>
                        <a:t>Tramitación electrónica integral  de procedimientos</a:t>
                      </a:r>
                      <a:endParaRPr sz="1200"/>
                    </a:p>
                  </a:txBody>
                  <a:tcPr/>
                </a:tc>
                <a:tc>
                  <a:txBody>
                    <a:bodyPr/>
                    <a:lstStyle/>
                    <a:p>
                      <a:pPr algn="ctr">
                        <a:lnSpc>
                          <a:spcPct val="100000"/>
                        </a:lnSpc>
                      </a:pPr>
                      <a:r>
                        <a:rPr lang="es-ES" sz="1200" dirty="0">
                          <a:solidFill>
                            <a:srgbClr val="000000"/>
                          </a:solidFill>
                        </a:rPr>
                        <a:t>03/2012</a:t>
                      </a:r>
                      <a:endParaRPr sz="1200" dirty="0"/>
                    </a:p>
                  </a:txBody>
                  <a:tcPr/>
                </a:tc>
              </a:tr>
              <a:tr h="641520">
                <a:tc>
                  <a:txBody>
                    <a:bodyPr/>
                    <a:lstStyle/>
                    <a:p>
                      <a:pPr algn="ctr">
                        <a:lnSpc>
                          <a:spcPct val="100000"/>
                        </a:lnSpc>
                      </a:pPr>
                      <a:r>
                        <a:rPr lang="es-ES" sz="1200" b="1" dirty="0">
                          <a:solidFill>
                            <a:srgbClr val="000000"/>
                          </a:solidFill>
                        </a:rPr>
                        <a:t>Procedimientos UATA: Solicitud defensa en juicio y Emisión </a:t>
                      </a:r>
                      <a:r>
                        <a:rPr lang="es-ES" sz="1200" b="1" dirty="0" smtClean="0">
                          <a:solidFill>
                            <a:srgbClr val="000000"/>
                          </a:solidFill>
                        </a:rPr>
                        <a:t>Informes Jurídicos a ayuntamientos</a:t>
                      </a:r>
                      <a:endParaRPr sz="1200" b="1" dirty="0"/>
                    </a:p>
                  </a:txBody>
                  <a:tcPr/>
                </a:tc>
                <a:tc>
                  <a:txBody>
                    <a:bodyPr/>
                    <a:lstStyle/>
                    <a:p>
                      <a:pPr algn="ctr">
                        <a:lnSpc>
                          <a:spcPct val="100000"/>
                        </a:lnSpc>
                      </a:pPr>
                      <a:r>
                        <a:rPr lang="es-ES" sz="1200" dirty="0">
                          <a:solidFill>
                            <a:srgbClr val="000000"/>
                          </a:solidFill>
                        </a:rPr>
                        <a:t>Tramitación electrónica integral del procedimiento</a:t>
                      </a:r>
                      <a:endParaRPr sz="1200" dirty="0"/>
                    </a:p>
                  </a:txBody>
                  <a:tcPr/>
                </a:tc>
                <a:tc>
                  <a:txBody>
                    <a:bodyPr/>
                    <a:lstStyle/>
                    <a:p>
                      <a:pPr algn="ctr">
                        <a:lnSpc>
                          <a:spcPct val="100000"/>
                        </a:lnSpc>
                      </a:pPr>
                      <a:r>
                        <a:rPr lang="es-ES" sz="1200">
                          <a:solidFill>
                            <a:srgbClr val="000000"/>
                          </a:solidFill>
                        </a:rPr>
                        <a:t>09/2010</a:t>
                      </a:r>
                      <a:endParaRPr sz="1200"/>
                    </a:p>
                  </a:txBody>
                  <a:tcPr/>
                </a:tc>
              </a:tr>
              <a:tr h="633960">
                <a:tc>
                  <a:txBody>
                    <a:bodyPr/>
                    <a:lstStyle/>
                    <a:p>
                      <a:pPr algn="ctr">
                        <a:lnSpc>
                          <a:spcPct val="100000"/>
                        </a:lnSpc>
                      </a:pPr>
                      <a:r>
                        <a:rPr lang="es-ES" sz="1200" b="1" dirty="0">
                          <a:solidFill>
                            <a:srgbClr val="000000"/>
                          </a:solidFill>
                        </a:rPr>
                        <a:t>Procedimientos del Servicio de Personal (Licencias, vacaciones, Anticipos, certificados ...)</a:t>
                      </a:r>
                      <a:endParaRPr sz="1200" b="1" dirty="0"/>
                    </a:p>
                  </a:txBody>
                  <a:tcPr/>
                </a:tc>
                <a:tc>
                  <a:txBody>
                    <a:bodyPr/>
                    <a:lstStyle/>
                    <a:p>
                      <a:pPr algn="ctr">
                        <a:lnSpc>
                          <a:spcPct val="100000"/>
                        </a:lnSpc>
                      </a:pPr>
                      <a:r>
                        <a:rPr lang="es-ES" sz="1200" dirty="0">
                          <a:solidFill>
                            <a:srgbClr val="000000"/>
                          </a:solidFill>
                        </a:rPr>
                        <a:t>Tramitación electrónica integral de múltiples procedimientos</a:t>
                      </a:r>
                      <a:endParaRPr sz="1200" dirty="0"/>
                    </a:p>
                  </a:txBody>
                  <a:tcPr/>
                </a:tc>
                <a:tc>
                  <a:txBody>
                    <a:bodyPr/>
                    <a:lstStyle/>
                    <a:p>
                      <a:pPr algn="ctr">
                        <a:lnSpc>
                          <a:spcPct val="100000"/>
                        </a:lnSpc>
                      </a:pPr>
                      <a:r>
                        <a:rPr lang="es-ES" sz="1200" dirty="0">
                          <a:solidFill>
                            <a:srgbClr val="000000"/>
                          </a:solidFill>
                        </a:rPr>
                        <a:t>02/2012</a:t>
                      </a:r>
                      <a:endParaRPr sz="1200" dirty="0"/>
                    </a:p>
                  </a:txBody>
                  <a:tcPr/>
                </a:tc>
              </a:tr>
              <a:tr h="619560">
                <a:tc>
                  <a:txBody>
                    <a:bodyPr/>
                    <a:lstStyle/>
                    <a:p>
                      <a:pPr algn="ctr">
                        <a:lnSpc>
                          <a:spcPct val="100000"/>
                        </a:lnSpc>
                      </a:pPr>
                      <a:r>
                        <a:rPr lang="es-ES" sz="1600" b="1" dirty="0">
                          <a:solidFill>
                            <a:srgbClr val="000000"/>
                          </a:solidFill>
                        </a:rPr>
                        <a:t>Procedimientos de Contratación </a:t>
                      </a:r>
                      <a:r>
                        <a:rPr lang="es-ES" sz="1600" b="1" dirty="0" smtClean="0">
                          <a:solidFill>
                            <a:srgbClr val="000000"/>
                          </a:solidFill>
                        </a:rPr>
                        <a:t>Administrativa y</a:t>
                      </a:r>
                      <a:r>
                        <a:rPr lang="es-ES" sz="1600" b="1" baseline="0" dirty="0" smtClean="0">
                          <a:solidFill>
                            <a:srgbClr val="000000"/>
                          </a:solidFill>
                        </a:rPr>
                        <a:t> Patrimonio</a:t>
                      </a:r>
                      <a:endParaRPr sz="1600" b="1" dirty="0"/>
                    </a:p>
                  </a:txBody>
                  <a:tcPr/>
                </a:tc>
                <a:tc>
                  <a:txBody>
                    <a:bodyPr/>
                    <a:lstStyle/>
                    <a:p>
                      <a:pPr algn="ctr">
                        <a:lnSpc>
                          <a:spcPct val="100000"/>
                        </a:lnSpc>
                      </a:pPr>
                      <a:r>
                        <a:rPr lang="es-ES" sz="1600" dirty="0">
                          <a:solidFill>
                            <a:srgbClr val="000000"/>
                          </a:solidFill>
                        </a:rPr>
                        <a:t>Tramitación electrónica integral de múltiples procedimientos, salvo licitación</a:t>
                      </a:r>
                      <a:endParaRPr sz="1600" dirty="0"/>
                    </a:p>
                  </a:txBody>
                  <a:tcPr/>
                </a:tc>
                <a:tc>
                  <a:txBody>
                    <a:bodyPr/>
                    <a:lstStyle/>
                    <a:p>
                      <a:pPr algn="ctr">
                        <a:lnSpc>
                          <a:spcPct val="100000"/>
                        </a:lnSpc>
                      </a:pPr>
                      <a:r>
                        <a:rPr lang="es-ES" sz="1600" dirty="0">
                          <a:solidFill>
                            <a:srgbClr val="000000"/>
                          </a:solidFill>
                        </a:rPr>
                        <a:t>09/2013</a:t>
                      </a:r>
                      <a:endParaRPr sz="1600" dirty="0"/>
                    </a:p>
                  </a:txBody>
                  <a:tcPr/>
                </a:tc>
              </a:tr>
            </a:tbl>
          </a:graphicData>
        </a:graphic>
      </p:graphicFrame>
    </p:spTree>
    <p:extLst>
      <p:ext uri="{BB962C8B-B14F-4D97-AF65-F5344CB8AC3E}">
        <p14:creationId xmlns:p14="http://schemas.microsoft.com/office/powerpoint/2010/main" val="21293599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 name="Picture 4"/>
          <p:cNvPicPr/>
          <p:nvPr/>
        </p:nvPicPr>
        <p:blipFill>
          <a:blip r:embed="rId3" cstate="print"/>
          <a:stretch>
            <a:fillRect/>
          </a:stretch>
        </p:blipFill>
        <p:spPr>
          <a:xfrm>
            <a:off x="324000" y="6165720"/>
            <a:ext cx="8426520" cy="425520"/>
          </a:xfrm>
          <a:prstGeom prst="rect">
            <a:avLst/>
          </a:prstGeom>
        </p:spPr>
      </p:pic>
      <p:sp>
        <p:nvSpPr>
          <p:cNvPr id="277" name="CustomShape 1"/>
          <p:cNvSpPr/>
          <p:nvPr/>
        </p:nvSpPr>
        <p:spPr>
          <a:xfrm>
            <a:off x="7358040" y="6286680"/>
            <a:ext cx="1415880" cy="353880"/>
          </a:xfrm>
          <a:prstGeom prst="rect">
            <a:avLst/>
          </a:prstGeom>
          <a:noFill/>
        </p:spPr>
      </p:sp>
      <p:pic>
        <p:nvPicPr>
          <p:cNvPr id="278" name="Picture 7"/>
          <p:cNvPicPr/>
          <p:nvPr/>
        </p:nvPicPr>
        <p:blipFill>
          <a:blip r:embed="rId4" cstate="print"/>
          <a:stretch>
            <a:fillRect/>
          </a:stretch>
        </p:blipFill>
        <p:spPr>
          <a:xfrm>
            <a:off x="179280" y="333360"/>
            <a:ext cx="2514600" cy="1257120"/>
          </a:xfrm>
          <a:prstGeom prst="rect">
            <a:avLst/>
          </a:prstGeom>
        </p:spPr>
      </p:pic>
      <p:sp>
        <p:nvSpPr>
          <p:cNvPr id="279" name="CustomShape 2"/>
          <p:cNvSpPr/>
          <p:nvPr/>
        </p:nvSpPr>
        <p:spPr>
          <a:xfrm>
            <a:off x="2843280" y="404640"/>
            <a:ext cx="5854680" cy="1068480"/>
          </a:xfrm>
          <a:prstGeom prst="rect">
            <a:avLst/>
          </a:prstGeom>
          <a:solidFill>
            <a:srgbClr val="D9D9D9"/>
          </a:solidFill>
          <a:ln w="25560">
            <a:solidFill>
              <a:srgbClr val="3A5F8B"/>
            </a:solidFill>
            <a:round/>
          </a:ln>
        </p:spPr>
      </p:sp>
      <p:sp>
        <p:nvSpPr>
          <p:cNvPr id="280" name="CustomShape 3"/>
          <p:cNvSpPr/>
          <p:nvPr/>
        </p:nvSpPr>
        <p:spPr>
          <a:xfrm>
            <a:off x="3059280" y="404640"/>
            <a:ext cx="5497560" cy="574920"/>
          </a:xfrm>
          <a:prstGeom prst="rect">
            <a:avLst/>
          </a:prstGeom>
          <a:noFill/>
        </p:spPr>
        <p:txBody>
          <a:bodyPr lIns="90000" tIns="45000" rIns="90000" bIns="45000"/>
          <a:lstStyle/>
          <a:p>
            <a:pPr algn="ctr"/>
            <a:r>
              <a:rPr lang="es-ES" sz="2000" dirty="0" smtClean="0">
                <a:solidFill>
                  <a:srgbClr val="000000"/>
                </a:solidFill>
                <a:latin typeface="Calibri"/>
              </a:rPr>
              <a:t>Implantación de herramientas  electrónicas</a:t>
            </a:r>
          </a:p>
          <a:p>
            <a:pPr algn="ctr">
              <a:lnSpc>
                <a:spcPct val="100000"/>
              </a:lnSpc>
            </a:pPr>
            <a:r>
              <a:rPr lang="es-ES" sz="2000" dirty="0" smtClean="0">
                <a:solidFill>
                  <a:srgbClr val="000000"/>
                </a:solidFill>
                <a:latin typeface="Calibri"/>
                <a:ea typeface="DejaVu Sans"/>
              </a:rPr>
              <a:t>Procedimientos electrónicos integrales  (2)</a:t>
            </a:r>
            <a:endParaRPr lang="es-ES" sz="2000" dirty="0"/>
          </a:p>
        </p:txBody>
      </p:sp>
      <p:sp>
        <p:nvSpPr>
          <p:cNvPr id="281" name="CustomShape 4"/>
          <p:cNvSpPr/>
          <p:nvPr/>
        </p:nvSpPr>
        <p:spPr>
          <a:xfrm>
            <a:off x="755640" y="1557360"/>
            <a:ext cx="7700760" cy="4110120"/>
          </a:xfrm>
          <a:prstGeom prst="rect">
            <a:avLst/>
          </a:prstGeom>
          <a:noFill/>
        </p:spPr>
      </p:sp>
      <p:graphicFrame>
        <p:nvGraphicFramePr>
          <p:cNvPr id="282" name="Table 5"/>
          <p:cNvGraphicFramePr/>
          <p:nvPr>
            <p:extLst>
              <p:ext uri="{D42A27DB-BD31-4B8C-83A1-F6EECF244321}">
                <p14:modId xmlns:p14="http://schemas.microsoft.com/office/powerpoint/2010/main" val="2473268341"/>
              </p:ext>
            </p:extLst>
          </p:nvPr>
        </p:nvGraphicFramePr>
        <p:xfrm>
          <a:off x="576537" y="1628800"/>
          <a:ext cx="8136903" cy="4347678"/>
        </p:xfrm>
        <a:graphic>
          <a:graphicData uri="http://schemas.openxmlformats.org/drawingml/2006/table">
            <a:tbl>
              <a:tblPr/>
              <a:tblGrid>
                <a:gridCol w="3025386"/>
                <a:gridCol w="3023777"/>
                <a:gridCol w="2087740"/>
              </a:tblGrid>
              <a:tr h="171200">
                <a:tc>
                  <a:txBody>
                    <a:bodyPr/>
                    <a:lstStyle/>
                    <a:p>
                      <a:pPr algn="just">
                        <a:lnSpc>
                          <a:spcPct val="100000"/>
                        </a:lnSpc>
                      </a:pPr>
                      <a:r>
                        <a:rPr lang="es-ES" sz="1200" b="1" dirty="0">
                          <a:solidFill>
                            <a:srgbClr val="000000"/>
                          </a:solidFill>
                        </a:rPr>
                        <a:t>                </a:t>
                      </a:r>
                      <a:r>
                        <a:rPr lang="es-ES" sz="1200" b="1" dirty="0" smtClean="0">
                          <a:solidFill>
                            <a:srgbClr val="000000"/>
                          </a:solidFill>
                        </a:rPr>
                        <a:t>PROCEDIMIENTO</a:t>
                      </a:r>
                      <a:endParaRPr dirty="0"/>
                    </a:p>
                  </a:txBody>
                  <a:tcPr>
                    <a:solidFill>
                      <a:schemeClr val="accent2">
                        <a:lumMod val="40000"/>
                        <a:lumOff val="60000"/>
                      </a:schemeClr>
                    </a:solidFill>
                  </a:tcPr>
                </a:tc>
                <a:tc>
                  <a:txBody>
                    <a:bodyPr/>
                    <a:lstStyle/>
                    <a:p>
                      <a:pPr algn="ctr">
                        <a:lnSpc>
                          <a:spcPct val="100000"/>
                        </a:lnSpc>
                      </a:pPr>
                      <a:r>
                        <a:rPr lang="es-ES" sz="1200" b="1" dirty="0">
                          <a:solidFill>
                            <a:srgbClr val="000000"/>
                          </a:solidFill>
                        </a:rPr>
                        <a:t>FUNCIONALIDAD</a:t>
                      </a:r>
                      <a:endParaRPr dirty="0"/>
                    </a:p>
                  </a:txBody>
                  <a:tcPr>
                    <a:solidFill>
                      <a:schemeClr val="accent2">
                        <a:lumMod val="40000"/>
                        <a:lumOff val="60000"/>
                      </a:schemeClr>
                    </a:solidFill>
                  </a:tcPr>
                </a:tc>
                <a:tc>
                  <a:txBody>
                    <a:bodyPr/>
                    <a:lstStyle/>
                    <a:p>
                      <a:pPr algn="ctr">
                        <a:lnSpc>
                          <a:spcPct val="100000"/>
                        </a:lnSpc>
                      </a:pPr>
                      <a:r>
                        <a:rPr lang="es-ES" sz="1200" b="1" dirty="0">
                          <a:solidFill>
                            <a:srgbClr val="000000"/>
                          </a:solidFill>
                        </a:rPr>
                        <a:t>FECHA INICIO</a:t>
                      </a:r>
                      <a:endParaRPr dirty="0"/>
                    </a:p>
                  </a:txBody>
                  <a:tcPr>
                    <a:solidFill>
                      <a:schemeClr val="accent2">
                        <a:lumMod val="40000"/>
                        <a:lumOff val="60000"/>
                      </a:schemeClr>
                    </a:solidFill>
                  </a:tcPr>
                </a:tc>
              </a:tr>
              <a:tr h="664082">
                <a:tc>
                  <a:txBody>
                    <a:bodyPr/>
                    <a:lstStyle/>
                    <a:p>
                      <a:pPr algn="ctr">
                        <a:lnSpc>
                          <a:spcPct val="100000"/>
                        </a:lnSpc>
                      </a:pPr>
                      <a:r>
                        <a:rPr lang="es-ES" sz="1200" b="1" dirty="0" smtClean="0"/>
                        <a:t>Procedimientos Intervención y Tesorería</a:t>
                      </a:r>
                      <a:endParaRPr sz="1200" b="1" dirty="0"/>
                    </a:p>
                  </a:txBody>
                  <a:tcPr/>
                </a:tc>
                <a:tc>
                  <a:txBody>
                    <a:bodyPr/>
                    <a:lstStyle/>
                    <a:p>
                      <a:pPr algn="ctr">
                        <a:lnSpc>
                          <a:spcPct val="100000"/>
                        </a:lnSpc>
                      </a:pPr>
                      <a:r>
                        <a:rPr lang="es-ES" sz="1200" dirty="0" smtClean="0"/>
                        <a:t>Tramitación electrónica integral</a:t>
                      </a:r>
                    </a:p>
                    <a:p>
                      <a:pPr algn="ctr">
                        <a:lnSpc>
                          <a:spcPct val="100000"/>
                        </a:lnSpc>
                      </a:pPr>
                      <a:r>
                        <a:rPr lang="es-ES" sz="1200" dirty="0" smtClean="0"/>
                        <a:t>Presupuesto, </a:t>
                      </a:r>
                      <a:r>
                        <a:rPr lang="es-ES" sz="1200" dirty="0" err="1" smtClean="0"/>
                        <a:t>Modif</a:t>
                      </a:r>
                      <a:r>
                        <a:rPr lang="es-ES" sz="1200" dirty="0" smtClean="0"/>
                        <a:t>. de Créditos, Liquidación, Cuenta General….</a:t>
                      </a:r>
                      <a:endParaRPr sz="1200" dirty="0"/>
                    </a:p>
                  </a:txBody>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s-ES" sz="1200" dirty="0" smtClean="0"/>
                        <a:t>03/2014</a:t>
                      </a:r>
                    </a:p>
                  </a:txBody>
                  <a:tcPr/>
                </a:tc>
              </a:tr>
              <a:tr h="573992">
                <a:tc>
                  <a:txBody>
                    <a:bodyPr/>
                    <a:lstStyle/>
                    <a:p>
                      <a:pPr algn="ctr">
                        <a:lnSpc>
                          <a:spcPct val="100000"/>
                        </a:lnSpc>
                      </a:pPr>
                      <a:r>
                        <a:rPr lang="es-ES" sz="1200" b="1" dirty="0" smtClean="0"/>
                        <a:t>Interposición de Recursos y</a:t>
                      </a:r>
                    </a:p>
                    <a:p>
                      <a:pPr algn="ctr">
                        <a:lnSpc>
                          <a:spcPct val="100000"/>
                        </a:lnSpc>
                      </a:pPr>
                      <a:r>
                        <a:rPr lang="es-ES" sz="1200" b="1" dirty="0" smtClean="0"/>
                        <a:t>Reclamaciones Patrimoniales</a:t>
                      </a:r>
                    </a:p>
                    <a:p>
                      <a:pPr algn="ctr">
                        <a:lnSpc>
                          <a:spcPct val="100000"/>
                        </a:lnSpc>
                      </a:pPr>
                      <a:endParaRPr sz="1200" b="1" dirty="0"/>
                    </a:p>
                  </a:txBody>
                  <a:tcPr/>
                </a:tc>
                <a:tc>
                  <a:txBody>
                    <a:bodyPr/>
                    <a:lstStyle/>
                    <a:p>
                      <a:pPr algn="ctr">
                        <a:lnSpc>
                          <a:spcPct val="100000"/>
                        </a:lnSpc>
                      </a:pPr>
                      <a:r>
                        <a:rPr lang="es-ES" sz="1200" dirty="0" smtClean="0"/>
                        <a:t>Tramitación electrónica integral del</a:t>
                      </a:r>
                    </a:p>
                    <a:p>
                      <a:pPr algn="ctr">
                        <a:lnSpc>
                          <a:spcPct val="100000"/>
                        </a:lnSpc>
                      </a:pPr>
                      <a:r>
                        <a:rPr lang="es-ES" sz="1200" dirty="0" smtClean="0"/>
                        <a:t>procedimiento</a:t>
                      </a:r>
                    </a:p>
                    <a:p>
                      <a:pPr algn="ctr">
                        <a:lnSpc>
                          <a:spcPct val="100000"/>
                        </a:lnSpc>
                      </a:pPr>
                      <a:endParaRPr sz="1200" dirty="0"/>
                    </a:p>
                  </a:txBody>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s-ES" sz="1200" dirty="0" smtClean="0"/>
                        <a:t>09/2014</a:t>
                      </a:r>
                    </a:p>
                    <a:p>
                      <a:pPr algn="ctr">
                        <a:lnSpc>
                          <a:spcPct val="100000"/>
                        </a:lnSpc>
                      </a:pPr>
                      <a:endParaRPr sz="1200" dirty="0"/>
                    </a:p>
                  </a:txBody>
                  <a:tcPr/>
                </a:tc>
              </a:tr>
              <a:tr h="608272">
                <a:tc>
                  <a:txBody>
                    <a:bodyPr/>
                    <a:lstStyle/>
                    <a:p>
                      <a:pPr algn="ctr">
                        <a:lnSpc>
                          <a:spcPct val="100000"/>
                        </a:lnSpc>
                      </a:pPr>
                      <a:r>
                        <a:rPr lang="es-ES" sz="1200" b="1" dirty="0" smtClean="0"/>
                        <a:t>Convenios</a:t>
                      </a:r>
                    </a:p>
                    <a:p>
                      <a:pPr algn="ctr">
                        <a:lnSpc>
                          <a:spcPct val="100000"/>
                        </a:lnSpc>
                      </a:pPr>
                      <a:r>
                        <a:rPr lang="es-ES" sz="1200" b="1" dirty="0" smtClean="0"/>
                        <a:t>Interadministrativos</a:t>
                      </a:r>
                    </a:p>
                    <a:p>
                      <a:pPr algn="ctr">
                        <a:lnSpc>
                          <a:spcPct val="100000"/>
                        </a:lnSpc>
                      </a:pPr>
                      <a:endParaRPr sz="1200" b="1" dirty="0"/>
                    </a:p>
                  </a:txBody>
                  <a:tcPr/>
                </a:tc>
                <a:tc>
                  <a:txBody>
                    <a:bodyPr/>
                    <a:lstStyle/>
                    <a:p>
                      <a:pPr algn="ctr">
                        <a:lnSpc>
                          <a:spcPct val="100000"/>
                        </a:lnSpc>
                      </a:pPr>
                      <a:r>
                        <a:rPr lang="es-ES" sz="1200" dirty="0" smtClean="0"/>
                        <a:t>Tramitación electrónica integral del</a:t>
                      </a:r>
                    </a:p>
                    <a:p>
                      <a:pPr algn="ctr">
                        <a:lnSpc>
                          <a:spcPct val="100000"/>
                        </a:lnSpc>
                      </a:pPr>
                      <a:r>
                        <a:rPr lang="es-ES" sz="1200" dirty="0" smtClean="0"/>
                        <a:t>procedimiento. Incluye Firma Convenio.</a:t>
                      </a:r>
                      <a:endParaRPr sz="1200" dirty="0"/>
                    </a:p>
                  </a:txBody>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s-ES" sz="1200" dirty="0" smtClean="0"/>
                        <a:t>09/2014</a:t>
                      </a:r>
                    </a:p>
                    <a:p>
                      <a:pPr algn="ctr">
                        <a:lnSpc>
                          <a:spcPct val="100000"/>
                        </a:lnSpc>
                      </a:pPr>
                      <a:endParaRPr sz="1200" dirty="0"/>
                    </a:p>
                  </a:txBody>
                  <a:tcPr/>
                </a:tc>
              </a:tr>
              <a:tr h="589750">
                <a:tc>
                  <a:txBody>
                    <a:bodyPr/>
                    <a:lstStyle/>
                    <a:p>
                      <a:pPr algn="ctr">
                        <a:lnSpc>
                          <a:spcPct val="100000"/>
                        </a:lnSpc>
                      </a:pPr>
                      <a:r>
                        <a:rPr lang="es-ES" sz="1200" b="1" dirty="0" smtClean="0"/>
                        <a:t>Procedimiento Administrativo Genérico</a:t>
                      </a:r>
                      <a:endParaRPr sz="1200" b="1" dirty="0"/>
                    </a:p>
                  </a:txBody>
                  <a:tcPr/>
                </a:tc>
                <a:tc>
                  <a:txBody>
                    <a:bodyPr/>
                    <a:lstStyle/>
                    <a:p>
                      <a:pPr algn="ctr">
                        <a:lnSpc>
                          <a:spcPct val="100000"/>
                        </a:lnSpc>
                      </a:pPr>
                      <a:r>
                        <a:rPr lang="es-ES" sz="1200" dirty="0" smtClean="0"/>
                        <a:t>Tramitación electrónica</a:t>
                      </a:r>
                      <a:r>
                        <a:rPr lang="es-ES" sz="1200" baseline="0" dirty="0" smtClean="0"/>
                        <a:t> integral de procedimientos administrativos diversos</a:t>
                      </a:r>
                      <a:endParaRPr sz="1200" dirty="0"/>
                    </a:p>
                  </a:txBody>
                  <a:tcPr/>
                </a:tc>
                <a:tc>
                  <a:txBody>
                    <a:bodyPr/>
                    <a:lstStyle/>
                    <a:p>
                      <a:pPr algn="ctr">
                        <a:lnSpc>
                          <a:spcPct val="100000"/>
                        </a:lnSpc>
                      </a:pPr>
                      <a:r>
                        <a:rPr lang="es-ES" sz="1200" dirty="0" smtClean="0"/>
                        <a:t>09/2014</a:t>
                      </a:r>
                      <a:endParaRPr sz="1200" dirty="0"/>
                    </a:p>
                  </a:txBody>
                  <a:tcPr/>
                </a:tc>
              </a:tr>
              <a:tr h="523262">
                <a:tc>
                  <a:txBody>
                    <a:bodyPr/>
                    <a:lstStyle/>
                    <a:p>
                      <a:pPr algn="ctr">
                        <a:lnSpc>
                          <a:spcPct val="100000"/>
                        </a:lnSpc>
                      </a:pPr>
                      <a:r>
                        <a:rPr lang="es-ES" sz="1200" b="1" dirty="0" smtClean="0"/>
                        <a:t>Solicitud de Trabajos a la </a:t>
                      </a:r>
                    </a:p>
                    <a:p>
                      <a:pPr algn="ctr">
                        <a:lnSpc>
                          <a:spcPct val="100000"/>
                        </a:lnSpc>
                      </a:pPr>
                      <a:r>
                        <a:rPr lang="es-ES" sz="1200" b="1" dirty="0" smtClean="0"/>
                        <a:t>Imprenta Provincial</a:t>
                      </a:r>
                    </a:p>
                  </a:txBody>
                  <a:tcPr/>
                </a:tc>
                <a:tc>
                  <a:txBody>
                    <a:bodyPr/>
                    <a:lstStyle/>
                    <a:p>
                      <a:pPr algn="ctr">
                        <a:lnSpc>
                          <a:spcPct val="100000"/>
                        </a:lnSpc>
                      </a:pPr>
                      <a:r>
                        <a:rPr lang="es-ES" sz="1200" b="0" dirty="0" smtClean="0"/>
                        <a:t>Gestión Electrónica Integral</a:t>
                      </a:r>
                    </a:p>
                    <a:p>
                      <a:pPr algn="ctr">
                        <a:lnSpc>
                          <a:spcPct val="100000"/>
                        </a:lnSpc>
                      </a:pPr>
                      <a:r>
                        <a:rPr lang="es-ES" sz="1200" b="0" dirty="0" smtClean="0"/>
                        <a:t>del proceso</a:t>
                      </a:r>
                      <a:endParaRPr sz="1200" b="0" dirty="0"/>
                    </a:p>
                  </a:txBody>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s-ES" sz="1200" b="0" dirty="0" smtClean="0"/>
                        <a:t>09/2014</a:t>
                      </a:r>
                      <a:endParaRPr sz="1200" b="0" dirty="0"/>
                    </a:p>
                  </a:txBody>
                  <a:tcPr/>
                </a:tc>
              </a:tr>
              <a:tr h="449208">
                <a:tc>
                  <a:txBody>
                    <a:bodyPr/>
                    <a:lstStyle/>
                    <a:p>
                      <a:pPr algn="ctr">
                        <a:lnSpc>
                          <a:spcPct val="100000"/>
                        </a:lnSpc>
                      </a:pPr>
                      <a:r>
                        <a:rPr lang="es-ES" sz="1200" b="1" dirty="0" smtClean="0"/>
                        <a:t>Obtención Volantes y Certificados</a:t>
                      </a:r>
                    </a:p>
                    <a:p>
                      <a:pPr algn="ctr">
                        <a:lnSpc>
                          <a:spcPct val="100000"/>
                        </a:lnSpc>
                      </a:pPr>
                      <a:r>
                        <a:rPr lang="es-ES" sz="1200" b="1" dirty="0" smtClean="0"/>
                        <a:t>Empadronamiento</a:t>
                      </a:r>
                    </a:p>
                  </a:txBody>
                  <a:tcPr/>
                </a:tc>
                <a:tc>
                  <a:txBody>
                    <a:bodyPr/>
                    <a:lstStyle/>
                    <a:p>
                      <a:pPr algn="ctr">
                        <a:lnSpc>
                          <a:spcPct val="100000"/>
                        </a:lnSpc>
                      </a:pPr>
                      <a:r>
                        <a:rPr lang="es-ES" sz="1200" b="0" dirty="0" smtClean="0"/>
                        <a:t>Tramitación electrónica integral del</a:t>
                      </a:r>
                    </a:p>
                    <a:p>
                      <a:pPr algn="ctr">
                        <a:lnSpc>
                          <a:spcPct val="100000"/>
                        </a:lnSpc>
                      </a:pPr>
                      <a:r>
                        <a:rPr lang="es-ES" sz="1200" b="0" dirty="0" smtClean="0"/>
                        <a:t>procedimiento</a:t>
                      </a:r>
                      <a:endParaRPr sz="1200" b="0" dirty="0"/>
                    </a:p>
                  </a:txBody>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s-ES" sz="1200" b="0" dirty="0" smtClean="0"/>
                        <a:t>Difiere</a:t>
                      </a:r>
                      <a:r>
                        <a:rPr lang="es-ES" sz="1200" b="0" baseline="0" dirty="0" smtClean="0"/>
                        <a:t> según</a:t>
                      </a:r>
                      <a:r>
                        <a:rPr lang="es-ES" sz="1200" b="0" dirty="0" smtClean="0"/>
                        <a:t> ayuntamientos</a:t>
                      </a:r>
                    </a:p>
                  </a:txBody>
                  <a:tcPr/>
                </a:tc>
              </a:tr>
              <a:tr h="558904">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s-ES" sz="1200" b="1" dirty="0" smtClean="0"/>
                        <a:t>Licencias Urbanísticas </a:t>
                      </a:r>
                    </a:p>
                  </a:txBody>
                  <a:tcPr/>
                </a:tc>
                <a:tc>
                  <a:txBody>
                    <a:bodyPr/>
                    <a:lstStyle/>
                    <a:p>
                      <a:pPr algn="ctr">
                        <a:lnSpc>
                          <a:spcPct val="100000"/>
                        </a:lnSpc>
                      </a:pPr>
                      <a:r>
                        <a:rPr lang="es-ES" sz="1200" b="0" dirty="0" smtClean="0"/>
                        <a:t> Tramitación electrónica integral del</a:t>
                      </a:r>
                    </a:p>
                    <a:p>
                      <a:pPr algn="ctr">
                        <a:lnSpc>
                          <a:spcPct val="100000"/>
                        </a:lnSpc>
                      </a:pPr>
                      <a:r>
                        <a:rPr lang="es-ES" sz="1200" b="0" dirty="0" smtClean="0"/>
                        <a:t>procedimiento</a:t>
                      </a:r>
                    </a:p>
                  </a:txBody>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s-ES" sz="1200" b="0" dirty="0" smtClean="0"/>
                        <a:t>Difiere</a:t>
                      </a:r>
                      <a:r>
                        <a:rPr lang="es-ES" sz="1200" b="0" baseline="0" dirty="0" smtClean="0"/>
                        <a:t> según</a:t>
                      </a:r>
                      <a:r>
                        <a:rPr lang="es-ES" sz="1200" b="0" dirty="0" smtClean="0"/>
                        <a:t> ayuntamientos</a:t>
                      </a:r>
                    </a:p>
                  </a:txBody>
                  <a:tcPr/>
                </a:tc>
              </a:tr>
            </a:tbl>
          </a:graphicData>
        </a:graphic>
      </p:graphicFrame>
    </p:spTree>
    <p:extLst>
      <p:ext uri="{BB962C8B-B14F-4D97-AF65-F5344CB8AC3E}">
        <p14:creationId xmlns:p14="http://schemas.microsoft.com/office/powerpoint/2010/main" val="46188330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952</TotalTime>
  <Words>2426</Words>
  <Application>Microsoft Office PowerPoint</Application>
  <PresentationFormat>Presentación en pantalla (4:3)</PresentationFormat>
  <Paragraphs>246</Paragraphs>
  <Slides>11</Slides>
  <Notes>9</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www.intercambiosvirtuales.org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www.intercambiosvirtuales.org</dc:creator>
  <cp:lastModifiedBy>Alejandra</cp:lastModifiedBy>
  <cp:revision>108</cp:revision>
  <dcterms:created xsi:type="dcterms:W3CDTF">2013-02-08T07:18:38Z</dcterms:created>
  <dcterms:modified xsi:type="dcterms:W3CDTF">2015-11-05T07:59:02Z</dcterms:modified>
</cp:coreProperties>
</file>